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5" r:id="rId2"/>
    <p:sldMasterId id="2147483690" r:id="rId3"/>
  </p:sldMasterIdLst>
  <p:notesMasterIdLst>
    <p:notesMasterId r:id="rId26"/>
  </p:notesMasterIdLst>
  <p:handoutMasterIdLst>
    <p:handoutMasterId r:id="rId27"/>
  </p:handoutMasterIdLst>
  <p:sldIdLst>
    <p:sldId id="294" r:id="rId4"/>
    <p:sldId id="405" r:id="rId5"/>
    <p:sldId id="327" r:id="rId6"/>
    <p:sldId id="369" r:id="rId7"/>
    <p:sldId id="391" r:id="rId8"/>
    <p:sldId id="392" r:id="rId9"/>
    <p:sldId id="395" r:id="rId10"/>
    <p:sldId id="423" r:id="rId11"/>
    <p:sldId id="393" r:id="rId12"/>
    <p:sldId id="387" r:id="rId13"/>
    <p:sldId id="424" r:id="rId14"/>
    <p:sldId id="410" r:id="rId15"/>
    <p:sldId id="412" r:id="rId16"/>
    <p:sldId id="421" r:id="rId17"/>
    <p:sldId id="403" r:id="rId18"/>
    <p:sldId id="404" r:id="rId19"/>
    <p:sldId id="417" r:id="rId20"/>
    <p:sldId id="418" r:id="rId21"/>
    <p:sldId id="420" r:id="rId22"/>
    <p:sldId id="422" r:id="rId23"/>
    <p:sldId id="407" r:id="rId24"/>
    <p:sldId id="375" r:id="rId2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Constas" initials="M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CCFF"/>
    <a:srgbClr val="FFFFD1"/>
    <a:srgbClr val="FFCC66"/>
    <a:srgbClr val="0000FF"/>
    <a:srgbClr val="FF0000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 autoAdjust="0"/>
  </p:normalViewPr>
  <p:slideViewPr>
    <p:cSldViewPr>
      <p:cViewPr varScale="1">
        <p:scale>
          <a:sx n="52" d="100"/>
          <a:sy n="52" d="100"/>
        </p:scale>
        <p:origin x="114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41636B4-DFBB-4579-87E4-73D3538E3E9C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BC406C3-CA54-4316-AFB6-5E89B4C9F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60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0C665CCB-CE20-4F1F-B650-A8F34D20A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637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D26EE8-85B2-4215-A764-74E78421E137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7908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0627EC-D3C9-4450-999A-9D6AA1558F50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2021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ABC278-5269-4490-A003-FF75D908B7FE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190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22C162-5018-4865-A499-0F97DAAB171C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151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3AE877-DB32-4061-B78E-959DCD1E6FFD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845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7ADD13-36FA-40E1-B9FC-7C9B3A57DC54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742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1B4C94-2270-4F42-A057-B8D42A395921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1879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B30DF1-E824-4382-8C86-9CD36F310FAE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2427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636992-ACC4-4737-BF85-FB153A1DE1E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698500"/>
            <a:ext cx="4657725" cy="3494088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2133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6111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0627EC-D3C9-4450-999A-9D6AA1558F50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51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421DD-57B0-4395-B489-3D79D0630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67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5B139-FDDE-4DAB-98A4-5F15D638D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69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AC30D-D17C-48BC-9DE4-97B907F76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00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E59FF-E5C3-4DC4-8A22-25ABB704C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43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1705-98DD-453A-ADAE-5D75318EE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43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D8848-29D6-47DF-8855-272165A2D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4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8260D-1DA5-42AF-B210-CE4EC7001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480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59E27-D51E-48AA-909A-7A926BB1B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19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CC883-AA76-4878-8E53-5362C85D6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567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41236-AEF5-4E60-89B1-1E1DB673C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157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96E76-40FD-4E10-8A33-E513E1DA9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41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CF6D8-50F5-4BF2-B358-03027185D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846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27A11-C706-48B8-A579-A9515EB4B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894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B22CC-EAB0-4B22-925F-120906B80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2A74F-CCCA-41EB-917F-0D44690CCB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750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8A511-779E-406E-8386-6AE2C2B0E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068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4EC53-FAF7-428E-A2EB-5C5D40614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69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D7E77-FC1E-414F-A805-144B4AE27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470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8A24A-3204-4F37-98FC-EAB39F1B4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074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361A9-1AB0-4E79-BE2F-006C17922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401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177B3-28B1-4D36-8287-389437C06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89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A5141-40DF-4A56-A075-4F3190B8F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43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C4DC6-25BE-4090-BC2E-BF2327C7D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340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FDB5A-FEBA-4621-862F-76E8C3666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850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BF1B-3E55-4454-839F-26546DBF7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182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F347F-C2C4-4F36-BD15-629E6669C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45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30D88-4037-41AF-9399-70168976A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324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u_logo_sml_150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49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48CCE-1014-4DE9-9D26-F9E804368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80B22-08DD-4173-AAD6-673A2FF8F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52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9D5B7-372E-4AD8-A414-D61176DC7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7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3014F-607A-446D-B801-EE2CBE834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14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2F69D-D9DE-42B9-831E-58DD5D313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18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E08AA-0E6F-4F49-835B-CB38AEC53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30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51CD3-8714-4A69-872A-A147555B1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DC61A1CE-CC07-43BB-9CB8-A26AFEE4BA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03D73BD9-9BD7-4350-B6C2-DBE7BF3C6C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860B58D-B879-4B18-9C51-31017FB335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0" r:id="rId12"/>
    <p:sldLayoutId id="21474838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-w7iht20nw&amp;feature=youtu.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19100" y="329183"/>
            <a:ext cx="83058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Poverty Traps, Resilience and </a:t>
            </a:r>
            <a:r>
              <a:rPr lang="en-US" altLang="en-US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Coupled Human-Natural Systems</a:t>
            </a:r>
            <a:endParaRPr lang="en-US" altLang="en-US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916" y="1723312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Chris Barrett, Cornell University</a:t>
            </a:r>
          </a:p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May 20, 2016</a:t>
            </a:r>
          </a:p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8</a:t>
            </a:r>
            <a:r>
              <a:rPr lang="en-US" altLang="en-US" b="1" baseline="30000" dirty="0" smtClean="0">
                <a:solidFill>
                  <a:schemeClr val="bg1"/>
                </a:solidFill>
                <a:latin typeface="Georgia" pitchFamily="18" charset="0"/>
              </a:rPr>
              <a:t>th</a:t>
            </a:r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 Annual Conference on Economics and Catholic Social Thought</a:t>
            </a:r>
          </a:p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University of Chicago</a:t>
            </a:r>
            <a:endParaRPr lang="en-US" alt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mello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>
          <a:xfrm>
            <a:off x="7374" y="990600"/>
            <a:ext cx="9182100" cy="114300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Georgia" pitchFamily="18" charset="0"/>
              </a:rPr>
              <a:t>Those </a:t>
            </a:r>
            <a:r>
              <a:rPr lang="en-US" sz="2400" b="1" dirty="0" smtClean="0">
                <a:latin typeface="Georgia" pitchFamily="18" charset="0"/>
              </a:rPr>
              <a:t>who maintain a herd remain mobile on a resilient landscape, while those who lose their herd collapse into destitution on a degrading local landscape.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East African pastoralists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Weather shocks cause poverty traps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09600" y="1143000"/>
            <a:ext cx="7772400" cy="1160463"/>
          </a:xfrm>
          <a:prstGeom prst="rect">
            <a:avLst/>
          </a:prstGeom>
        </p:spPr>
        <p:txBody>
          <a:bodyPr/>
          <a:lstStyle/>
          <a:p>
            <a:pPr marL="342900" lvl="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400" kern="0" dirty="0" smtClean="0">
                <a:latin typeface="Georgia" pitchFamily="18" charset="0"/>
              </a:rPr>
              <a:t>Not </a:t>
            </a:r>
            <a:r>
              <a:rPr lang="en-US" sz="2400" kern="0" dirty="0" smtClean="0">
                <a:latin typeface="Georgia" pitchFamily="18" charset="0"/>
              </a:rPr>
              <a:t>surprisingly, herd dynamics differ markedly between good and poor rainfall states.</a:t>
            </a:r>
          </a:p>
          <a:p>
            <a:pPr marL="800100" lvl="0" indent="-45720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AutoNum type="arabicParenR"/>
              <a:defRPr/>
            </a:pPr>
            <a:endParaRPr lang="en-US" sz="2400" kern="0" dirty="0" smtClean="0">
              <a:latin typeface="Georgia" pitchFamily="18" charset="0"/>
            </a:endParaRPr>
          </a:p>
          <a:p>
            <a:pPr marL="342900" lvl="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400" kern="0" dirty="0" smtClean="0">
                <a:latin typeface="Georgia" pitchFamily="18" charset="0"/>
              </a:rPr>
              <a:t> 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Georgia" pitchFamily="18" charset="0"/>
            </a:endParaRPr>
          </a:p>
          <a:p>
            <a:pPr marL="342900" lvl="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852" y="1857093"/>
            <a:ext cx="3593148" cy="355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57093"/>
            <a:ext cx="3798252" cy="355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5257800"/>
            <a:ext cx="8534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itchFamily="18" charset="0"/>
              </a:rPr>
              <a:t>Expected </a:t>
            </a:r>
            <a:r>
              <a:rPr lang="en-US" sz="2000" dirty="0" smtClean="0">
                <a:latin typeface="Georgia" pitchFamily="18" charset="0"/>
              </a:rPr>
              <a:t>one year ahead herd dynamics with (A) poor rainfall  or (B) </a:t>
            </a:r>
            <a:r>
              <a:rPr lang="en-US" sz="2000" dirty="0" smtClean="0">
                <a:latin typeface="Georgia" pitchFamily="18" charset="0"/>
              </a:rPr>
              <a:t>good/normal </a:t>
            </a:r>
            <a:r>
              <a:rPr lang="en-US" sz="2000" dirty="0" smtClean="0">
                <a:latin typeface="Georgia" pitchFamily="18" charset="0"/>
              </a:rPr>
              <a:t>rainfall. Points reflect herder-specific observations based on randomly assigned initial herd sizes. The solid line reflects stable herd size. The dashed line depicts the nonparametric kernel regression</a:t>
            </a:r>
            <a:r>
              <a:rPr lang="en-US" sz="2000" dirty="0" smtClean="0">
                <a:latin typeface="Georgia" pitchFamily="18" charset="0"/>
              </a:rPr>
              <a:t>. (Barrett &amp; Santos </a:t>
            </a:r>
            <a:r>
              <a:rPr lang="en-US" sz="2000" i="1" dirty="0" err="1" smtClean="0">
                <a:latin typeface="Georgia" pitchFamily="18" charset="0"/>
              </a:rPr>
              <a:t>Ecol</a:t>
            </a:r>
            <a:r>
              <a:rPr lang="en-US" sz="2000" i="1" dirty="0" smtClean="0">
                <a:latin typeface="Georgia" pitchFamily="18" charset="0"/>
              </a:rPr>
              <a:t> Econ </a:t>
            </a:r>
            <a:r>
              <a:rPr lang="en-US" sz="2000" dirty="0" smtClean="0">
                <a:latin typeface="Georgia" pitchFamily="18" charset="0"/>
              </a:rPr>
              <a:t>2014; Santos &amp; Barrett NBER 2016)</a:t>
            </a:r>
            <a:endParaRPr lang="en-US" sz="2000" dirty="0" smtClean="0">
              <a:latin typeface="Georg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u_logo_sml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4999089" y="63839"/>
            <a:ext cx="403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Increased Risk From Climate Change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05838" y="1143000"/>
            <a:ext cx="855716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/>
            <a:r>
              <a:rPr lang="en-US" sz="2400" dirty="0">
                <a:latin typeface="+mn-lt"/>
              </a:rPr>
              <a:t>Pastoralist systems adapted to climate </a:t>
            </a:r>
            <a:r>
              <a:rPr lang="en-US" sz="2400" dirty="0" smtClean="0">
                <a:latin typeface="+mn-lt"/>
              </a:rPr>
              <a:t>regime. But resilient to a shift </a:t>
            </a:r>
            <a:r>
              <a:rPr lang="en-US" sz="2400" dirty="0">
                <a:latin typeface="+mn-lt"/>
              </a:rPr>
              <a:t>in </a:t>
            </a:r>
            <a:r>
              <a:rPr lang="en-US" sz="2400" dirty="0" smtClean="0">
                <a:latin typeface="+mn-lt"/>
              </a:rPr>
              <a:t>climate? Many models predict </a:t>
            </a:r>
            <a:r>
              <a:rPr lang="en-US" sz="2400" dirty="0">
                <a:latin typeface="+mn-lt"/>
              </a:rPr>
              <a:t>increased rainfall </a:t>
            </a:r>
            <a:r>
              <a:rPr lang="en-US" sz="2400" dirty="0" smtClean="0">
                <a:latin typeface="+mn-lt"/>
              </a:rPr>
              <a:t>variability (i.e., increased </a:t>
            </a:r>
            <a:r>
              <a:rPr lang="en-US" sz="2400" dirty="0">
                <a:latin typeface="+mn-lt"/>
              </a:rPr>
              <a:t>risk of </a:t>
            </a:r>
            <a:r>
              <a:rPr lang="en-US" sz="2400" dirty="0" smtClean="0">
                <a:latin typeface="+mn-lt"/>
              </a:rPr>
              <a:t>drought).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951" y="2709813"/>
            <a:ext cx="40930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Herd dynamics differ </a:t>
            </a:r>
            <a:r>
              <a:rPr lang="en-US" sz="2400" dirty="0" smtClean="0">
                <a:latin typeface="+mn-lt"/>
              </a:rPr>
              <a:t>b/n </a:t>
            </a:r>
            <a:r>
              <a:rPr lang="en-US" sz="2400" dirty="0">
                <a:latin typeface="+mn-lt"/>
              </a:rPr>
              <a:t>good and poor rainfall </a:t>
            </a:r>
            <a:r>
              <a:rPr lang="en-US" sz="2400" dirty="0" smtClean="0">
                <a:latin typeface="+mn-lt"/>
              </a:rPr>
              <a:t>states, and so </a:t>
            </a:r>
            <a:r>
              <a:rPr lang="en-US" sz="2400" dirty="0">
                <a:latin typeface="+mn-lt"/>
              </a:rPr>
              <a:t>change with drought </a:t>
            </a:r>
            <a:r>
              <a:rPr lang="en-US" sz="2400" dirty="0" smtClean="0">
                <a:latin typeface="+mn-lt"/>
              </a:rPr>
              <a:t>(&lt;</a:t>
            </a:r>
            <a:r>
              <a:rPr lang="en-US" sz="2400" dirty="0">
                <a:latin typeface="+mn-lt"/>
              </a:rPr>
              <a:t>250 mm</a:t>
            </a:r>
            <a:r>
              <a:rPr lang="en-US" sz="2400" dirty="0" smtClean="0">
                <a:latin typeface="+mn-lt"/>
              </a:rPr>
              <a:t>/ year</a:t>
            </a:r>
            <a:r>
              <a:rPr lang="en-US" sz="2400" dirty="0">
                <a:latin typeface="+mn-lt"/>
              </a:rPr>
              <a:t>) risk. </a:t>
            </a:r>
            <a:endParaRPr lang="en-US" sz="2400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Key: In so. Ethiopia,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doubling drought risk would lead to system collapse in 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expectation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in the absence of any change to prevailing herd dynamics.</a:t>
            </a:r>
            <a:endParaRPr lang="en-US" sz="2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105400" y="6326188"/>
            <a:ext cx="3919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600" dirty="0">
                <a:latin typeface="+mn-lt"/>
              </a:rPr>
              <a:t>Source: Barrett and </a:t>
            </a:r>
            <a:r>
              <a:rPr lang="en-US" sz="1600" dirty="0" smtClean="0">
                <a:latin typeface="+mn-lt"/>
              </a:rPr>
              <a:t>Santos (</a:t>
            </a:r>
            <a:r>
              <a:rPr lang="en-US" sz="1600" i="1" dirty="0" err="1" smtClean="0">
                <a:latin typeface="+mn-lt"/>
              </a:rPr>
              <a:t>Ecol</a:t>
            </a:r>
            <a:r>
              <a:rPr lang="en-US" sz="1600" i="1" dirty="0" smtClean="0">
                <a:latin typeface="+mn-lt"/>
              </a:rPr>
              <a:t> Econ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2014)</a:t>
            </a:r>
            <a:endParaRPr lang="en-US" sz="1600" dirty="0">
              <a:latin typeface="+mn-lt"/>
            </a:endParaRPr>
          </a:p>
        </p:txBody>
      </p:sp>
      <p:pic>
        <p:nvPicPr>
          <p:cNvPr id="1025" name="Picture 2" descr="CCHD_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93" y="2849245"/>
            <a:ext cx="4814959" cy="35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708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962400"/>
            <a:ext cx="8839200" cy="3048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Georgia" pitchFamily="18" charset="0"/>
                <a:hlinkClick r:id="rId3"/>
              </a:rPr>
              <a:t>Index-based livestock insurance </a:t>
            </a:r>
            <a:r>
              <a:rPr lang="en-US" sz="2400" b="1" dirty="0" smtClean="0">
                <a:latin typeface="Georgia" pitchFamily="18" charset="0"/>
              </a:rPr>
              <a:t>to protect vs. drought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Individuals buy policies to protect their herds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Private underwriters, global reinsurers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Commercial pilot in Kenya in 2010; worked in 2011 drought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Now spread to Ethiopia, going nationwide in Kenya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Major, positive effects in both countries: 12-20x the marginal benefit/cost of cash transfer programs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400" dirty="0" smtClean="0">
              <a:latin typeface="Georgia" pitchFamily="18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28524" y="1102089"/>
            <a:ext cx="2746561" cy="2602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79" r="1" b="30048"/>
          <a:stretch/>
        </p:blipFill>
        <p:spPr>
          <a:xfrm>
            <a:off x="213360" y="1601342"/>
            <a:ext cx="6096000" cy="2175031"/>
          </a:xfrm>
          <a:prstGeom prst="rect">
            <a:avLst/>
          </a:prstGeom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715000" y="75704"/>
            <a:ext cx="32435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An Innovative </a:t>
            </a:r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Response: </a:t>
            </a:r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IBLI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029811"/>
            <a:ext cx="601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For more information visit www.ilri.org/ibli/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696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3600" b="1" dirty="0">
                <a:solidFill>
                  <a:schemeClr val="accent2"/>
                </a:solidFill>
                <a:latin typeface="Georgia" panose="02040502050405020303" pitchFamily="18" charset="0"/>
              </a:rPr>
              <a:t>Why such persistence?</a:t>
            </a: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16387" name="Picture 5" descr="cu_logo_sml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5562600" y="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Another </a:t>
            </a: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Soils in SSA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045689"/>
            <a:ext cx="5180237" cy="3708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690" y="1452927"/>
            <a:ext cx="36453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There exists a positive correlation between </a:t>
            </a:r>
            <a:r>
              <a:rPr lang="en-US" sz="2400" dirty="0" err="1" smtClean="0">
                <a:latin typeface="Georgia" panose="02040502050405020303" pitchFamily="18" charset="0"/>
              </a:rPr>
              <a:t>GDPpc</a:t>
            </a:r>
            <a:r>
              <a:rPr lang="en-US" sz="2400" dirty="0" smtClean="0">
                <a:latin typeface="Georgia" panose="02040502050405020303" pitchFamily="18" charset="0"/>
              </a:rPr>
              <a:t> and annual soil nutrient fluxes. 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Has productivity and nutrition consequences. 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Mechanisms remain unclear.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(Barrett &amp; Bevis, </a:t>
            </a:r>
            <a:r>
              <a:rPr lang="en-US" sz="2400" i="1" dirty="0" smtClean="0">
                <a:latin typeface="Georgia" panose="02040502050405020303" pitchFamily="18" charset="0"/>
              </a:rPr>
              <a:t>Nature Geoscience </a:t>
            </a:r>
            <a:r>
              <a:rPr lang="en-US" sz="2400" dirty="0" smtClean="0">
                <a:latin typeface="Georgia" panose="02040502050405020303" pitchFamily="18" charset="0"/>
              </a:rPr>
              <a:t>2015)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394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696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3600" b="1">
                <a:solidFill>
                  <a:schemeClr val="accent2"/>
                </a:solidFill>
                <a:latin typeface="Georgia" panose="02040502050405020303" pitchFamily="18" charset="0"/>
              </a:rPr>
              <a:t>Why such persistence?</a:t>
            </a:r>
          </a:p>
          <a:p>
            <a:pPr>
              <a:spcBef>
                <a:spcPct val="50000"/>
              </a:spcBef>
            </a:pPr>
            <a:endParaRPr lang="en-US" altLang="en-US" sz="360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16387" name="Picture 5" descr="cu_logo_sml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5562600" y="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Another </a:t>
            </a: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Soils in SSA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50723" y="1029344"/>
            <a:ext cx="8610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u="sng" dirty="0" smtClean="0">
                <a:latin typeface="Georgia" panose="02040502050405020303" pitchFamily="18" charset="0"/>
              </a:rPr>
              <a:t>Soils </a:t>
            </a:r>
            <a:r>
              <a:rPr lang="en-US" altLang="en-US" sz="2400" b="1" i="1" u="sng" dirty="0">
                <a:latin typeface="Georgia" panose="02040502050405020303" pitchFamily="18" charset="0"/>
              </a:rPr>
              <a:t>degradation poverty </a:t>
            </a:r>
            <a:r>
              <a:rPr lang="en-US" altLang="en-US" sz="2400" b="1" i="1" u="sng" dirty="0" smtClean="0">
                <a:latin typeface="Georgia" panose="02040502050405020303" pitchFamily="18" charset="0"/>
              </a:rPr>
              <a:t>traps</a:t>
            </a:r>
            <a:endParaRPr lang="en-US" altLang="en-US" sz="2400" b="1" i="1" u="sng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Marginal returns to fertilizer application low on degraded soils; and poorest farmers cultivate the most degraded soils.  So the poor optimally don’t apply fertilizer, but stay poor.</a:t>
            </a: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Soil degradation also feeds a </a:t>
            </a:r>
            <a:r>
              <a:rPr lang="en-US" altLang="en-US" sz="2400" dirty="0" err="1">
                <a:latin typeface="Georgia" panose="02040502050405020303" pitchFamily="18" charset="0"/>
              </a:rPr>
              <a:t>striga</a:t>
            </a:r>
            <a:r>
              <a:rPr lang="en-US" altLang="en-US" sz="2400" dirty="0">
                <a:latin typeface="Georgia" panose="02040502050405020303" pitchFamily="18" charset="0"/>
              </a:rPr>
              <a:t> weed problem  ($7bn/</a:t>
            </a:r>
            <a:r>
              <a:rPr lang="en-US" altLang="en-US" sz="2400" dirty="0" err="1">
                <a:latin typeface="Georgia" panose="02040502050405020303" pitchFamily="18" charset="0"/>
              </a:rPr>
              <a:t>yr</a:t>
            </a:r>
            <a:r>
              <a:rPr lang="en-US" altLang="en-US" sz="2400" dirty="0">
                <a:latin typeface="Georgia" panose="02040502050405020303" pitchFamily="18" charset="0"/>
              </a:rPr>
              <a:t> in crop losses), mycotoxin contamination of &gt;25% of </a:t>
            </a:r>
            <a:r>
              <a:rPr lang="en-US" altLang="en-US" sz="2400" dirty="0" smtClean="0">
                <a:latin typeface="Georgia" panose="02040502050405020303" pitchFamily="18" charset="0"/>
              </a:rPr>
              <a:t>maize, </a:t>
            </a:r>
            <a:r>
              <a:rPr lang="en-US" altLang="en-US" sz="2400" dirty="0">
                <a:latin typeface="Georgia" panose="02040502050405020303" pitchFamily="18" charset="0"/>
              </a:rPr>
              <a:t>and serious micronutrient deficiencies (e.g., Fe, Zn, I, Se).</a:t>
            </a:r>
          </a:p>
        </p:txBody>
      </p: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381000" y="3810000"/>
            <a:ext cx="3886200" cy="2662238"/>
            <a:chOff x="228865" y="2058430"/>
            <a:chExt cx="3886597" cy="2662388"/>
          </a:xfrm>
        </p:grpSpPr>
        <p:grpSp>
          <p:nvGrpSpPr>
            <p:cNvPr id="16396" name="Group 4"/>
            <p:cNvGrpSpPr>
              <a:grpSpLocks/>
            </p:cNvGrpSpPr>
            <p:nvPr/>
          </p:nvGrpSpPr>
          <p:grpSpPr bwMode="auto">
            <a:xfrm>
              <a:off x="228865" y="2058430"/>
              <a:ext cx="3886597" cy="2662388"/>
              <a:chOff x="1332" y="1735"/>
              <a:chExt cx="2256" cy="1564"/>
            </a:xfrm>
          </p:grpSpPr>
          <p:pic>
            <p:nvPicPr>
              <p:cNvPr id="1640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2" y="1735"/>
                <a:ext cx="2256" cy="156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402" name="AutoShape 6"/>
              <p:cNvCxnSpPr>
                <a:cxnSpLocks noChangeShapeType="1"/>
              </p:cNvCxnSpPr>
              <p:nvPr/>
            </p:nvCxnSpPr>
            <p:spPr bwMode="auto">
              <a:xfrm>
                <a:off x="1597" y="2674"/>
                <a:ext cx="1946" cy="1"/>
              </a:xfrm>
              <a:prstGeom prst="straightConnector1">
                <a:avLst/>
              </a:prstGeom>
              <a:noFill/>
              <a:ln w="762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397" name="AutoShape 8"/>
            <p:cNvSpPr>
              <a:spLocks noChangeArrowheads="1"/>
            </p:cNvSpPr>
            <p:nvPr/>
          </p:nvSpPr>
          <p:spPr bwMode="auto">
            <a:xfrm>
              <a:off x="2895600" y="3123902"/>
              <a:ext cx="1066800" cy="457156"/>
            </a:xfrm>
            <a:prstGeom prst="wedgeRoundRectCallout">
              <a:avLst>
                <a:gd name="adj1" fmla="val -82759"/>
                <a:gd name="adj2" fmla="val 57380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/>
                <a:t>Cost of 1kg nitrogen</a:t>
              </a:r>
            </a:p>
          </p:txBody>
        </p:sp>
        <p:sp>
          <p:nvSpPr>
            <p:cNvPr id="16398" name="AutoShape 8"/>
            <p:cNvSpPr>
              <a:spLocks noChangeArrowheads="1"/>
            </p:cNvSpPr>
            <p:nvPr/>
          </p:nvSpPr>
          <p:spPr bwMode="auto">
            <a:xfrm>
              <a:off x="990943" y="2514859"/>
              <a:ext cx="1371600" cy="685837"/>
            </a:xfrm>
            <a:prstGeom prst="wedgeRoundRectCallout">
              <a:avLst>
                <a:gd name="adj1" fmla="val 48384"/>
                <a:gd name="adj2" fmla="val 64708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/>
                <a:t>Value of maize from 1 kg of nitrogen</a:t>
              </a:r>
            </a:p>
          </p:txBody>
        </p:sp>
        <p:sp>
          <p:nvSpPr>
            <p:cNvPr id="16399" name="TextBox 10"/>
            <p:cNvSpPr txBox="1">
              <a:spLocks noChangeArrowheads="1"/>
            </p:cNvSpPr>
            <p:nvPr/>
          </p:nvSpPr>
          <p:spPr bwMode="auto">
            <a:xfrm>
              <a:off x="914400" y="2209589"/>
              <a:ext cx="24955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/>
                <a:t>Above </a:t>
              </a:r>
              <a:r>
                <a:rPr lang="en-US" altLang="en-US" sz="1200"/>
                <a:t>red line: fertilizer profitable</a:t>
              </a:r>
            </a:p>
          </p:txBody>
        </p:sp>
        <p:sp>
          <p:nvSpPr>
            <p:cNvPr id="16400" name="TextBox 8"/>
            <p:cNvSpPr txBox="1">
              <a:spLocks noChangeArrowheads="1"/>
            </p:cNvSpPr>
            <p:nvPr/>
          </p:nvSpPr>
          <p:spPr bwMode="auto">
            <a:xfrm>
              <a:off x="1448190" y="4115946"/>
              <a:ext cx="26495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/>
                <a:t>Below </a:t>
              </a:r>
              <a:r>
                <a:rPr lang="en-US" altLang="en-US" sz="1200"/>
                <a:t>red line: fertilizer unprofitable</a:t>
              </a:r>
            </a:p>
          </p:txBody>
        </p:sp>
      </p:grpSp>
      <p:sp>
        <p:nvSpPr>
          <p:cNvPr id="16391" name="Rectangle 31"/>
          <p:cNvSpPr>
            <a:spLocks noChangeArrowheads="1"/>
          </p:cNvSpPr>
          <p:nvPr/>
        </p:nvSpPr>
        <p:spPr bwMode="auto">
          <a:xfrm>
            <a:off x="228600" y="6534150"/>
            <a:ext cx="876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Georgia" panose="02040502050405020303" pitchFamily="18" charset="0"/>
              </a:rPr>
              <a:t>(</a:t>
            </a:r>
            <a:r>
              <a:rPr lang="en-US" altLang="en-US" dirty="0" err="1">
                <a:latin typeface="Georgia" panose="02040502050405020303" pitchFamily="18" charset="0"/>
              </a:rPr>
              <a:t>Marenya</a:t>
            </a:r>
            <a:r>
              <a:rPr lang="en-US" altLang="en-US" dirty="0">
                <a:latin typeface="Georgia" panose="02040502050405020303" pitchFamily="18" charset="0"/>
              </a:rPr>
              <a:t> and Barrett, </a:t>
            </a:r>
            <a:r>
              <a:rPr lang="en-US" altLang="en-US" i="1" dirty="0" smtClean="0">
                <a:latin typeface="Georgia" panose="02040502050405020303" pitchFamily="18" charset="0"/>
              </a:rPr>
              <a:t>AJAE </a:t>
            </a:r>
            <a:r>
              <a:rPr lang="en-US" altLang="en-US" dirty="0">
                <a:latin typeface="Georgia" panose="02040502050405020303" pitchFamily="18" charset="0"/>
              </a:rPr>
              <a:t>2009; Stephens et al., </a:t>
            </a:r>
            <a:r>
              <a:rPr lang="en-US" altLang="en-US" i="1" dirty="0">
                <a:latin typeface="Georgia" panose="02040502050405020303" pitchFamily="18" charset="0"/>
              </a:rPr>
              <a:t>Food Security </a:t>
            </a:r>
            <a:r>
              <a:rPr lang="en-US" altLang="en-US" dirty="0">
                <a:latin typeface="Georgia" panose="02040502050405020303" pitchFamily="18" charset="0"/>
              </a:rPr>
              <a:t>2012).</a:t>
            </a:r>
          </a:p>
        </p:txBody>
      </p:sp>
      <p:grpSp>
        <p:nvGrpSpPr>
          <p:cNvPr id="16392" name="Group 7"/>
          <p:cNvGrpSpPr>
            <a:grpSpLocks/>
          </p:cNvGrpSpPr>
          <p:nvPr/>
        </p:nvGrpSpPr>
        <p:grpSpPr bwMode="auto">
          <a:xfrm>
            <a:off x="4343400" y="3810000"/>
            <a:ext cx="4343400" cy="2667000"/>
            <a:chOff x="762000" y="1295400"/>
            <a:chExt cx="7162800" cy="4953000"/>
          </a:xfrm>
        </p:grpSpPr>
        <p:pic>
          <p:nvPicPr>
            <p:cNvPr id="16394" name="Picture 3" descr="Fit Plo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295400"/>
              <a:ext cx="7162800" cy="495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Straight Connector 35"/>
            <p:cNvCxnSpPr/>
            <p:nvPr/>
          </p:nvCxnSpPr>
          <p:spPr>
            <a:xfrm flipV="1">
              <a:off x="1447911" y="3276600"/>
              <a:ext cx="6476889" cy="7665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6705600" y="5181600"/>
            <a:ext cx="1447800" cy="457200"/>
          </a:xfrm>
          <a:prstGeom prst="wedgeRoundRectCallout">
            <a:avLst>
              <a:gd name="adj1" fmla="val -82759"/>
              <a:gd name="adj2" fmla="val -10318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Kenyan rural poverty line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ambohoivoTanimb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400" b="1" dirty="0" smtClean="0">
                <a:latin typeface="Georgia" panose="02040502050405020303" pitchFamily="18" charset="0"/>
              </a:rPr>
              <a:t>	</a:t>
            </a: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 result is pockets of productive, seemingly sustainable agro-ecosystems punctuated by neighboring economic and ecological problems</a:t>
            </a:r>
            <a:endParaRPr lang="en-US" altLang="en-US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" y="1020277"/>
            <a:ext cx="89153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Stochastic Well-Being Dynamics</a:t>
            </a:r>
          </a:p>
          <a:p>
            <a:r>
              <a:rPr lang="en-US" sz="2400" dirty="0" smtClean="0">
                <a:latin typeface="Georgia" pitchFamily="18" charset="0"/>
              </a:rPr>
              <a:t>Consider </a:t>
            </a:r>
            <a:r>
              <a:rPr lang="en-US" sz="2400" dirty="0" smtClean="0">
                <a:latin typeface="Georgia" pitchFamily="18" charset="0"/>
              </a:rPr>
              <a:t>the moment </a:t>
            </a:r>
            <a:r>
              <a:rPr lang="en-US" sz="2400" dirty="0">
                <a:latin typeface="Georgia" pitchFamily="18" charset="0"/>
              </a:rPr>
              <a:t>function for conditional </a:t>
            </a:r>
            <a:r>
              <a:rPr lang="en-US" sz="2400" dirty="0" smtClean="0">
                <a:latin typeface="Georgia" pitchFamily="18" charset="0"/>
              </a:rPr>
              <a:t>well-being: </a:t>
            </a:r>
          </a:p>
          <a:p>
            <a:endParaRPr lang="en-US" sz="2400" i="1" dirty="0" smtClean="0">
              <a:latin typeface="Georgia" pitchFamily="18" charset="0"/>
            </a:endParaRPr>
          </a:p>
          <a:p>
            <a:pPr algn="ctr"/>
            <a:r>
              <a:rPr lang="en-US" sz="2400" i="1" dirty="0" err="1" smtClean="0">
                <a:latin typeface="Georgia" pitchFamily="18" charset="0"/>
              </a:rPr>
              <a:t>m</a:t>
            </a:r>
            <a:r>
              <a:rPr lang="en-US" sz="2400" i="1" baseline="30000" dirty="0" err="1" smtClean="0">
                <a:latin typeface="Georgia" pitchFamily="18" charset="0"/>
              </a:rPr>
              <a:t>k</a:t>
            </a:r>
            <a:r>
              <a:rPr lang="en-US" sz="2400" i="1" dirty="0" smtClean="0">
                <a:latin typeface="Georgia" pitchFamily="18" charset="0"/>
              </a:rPr>
              <a:t>(</a:t>
            </a:r>
            <a:r>
              <a:rPr lang="en-US" sz="2400" i="1" dirty="0" err="1" smtClean="0">
                <a:latin typeface="Georgia" pitchFamily="18" charset="0"/>
              </a:rPr>
              <a:t>W</a:t>
            </a:r>
            <a:r>
              <a:rPr lang="en-US" sz="2400" i="1" baseline="-25000" dirty="0" err="1" smtClean="0">
                <a:latin typeface="Georgia" pitchFamily="18" charset="0"/>
              </a:rPr>
              <a:t>t+s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>
                <a:latin typeface="Georgia" pitchFamily="18" charset="0"/>
              </a:rPr>
              <a:t>| </a:t>
            </a:r>
            <a:r>
              <a:rPr lang="en-US" sz="2400" i="1" dirty="0" err="1">
                <a:latin typeface="Georgia" pitchFamily="18" charset="0"/>
              </a:rPr>
              <a:t>W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>
                <a:latin typeface="Georgia" pitchFamily="18" charset="0"/>
              </a:rPr>
              <a:t>, </a:t>
            </a:r>
            <a:r>
              <a:rPr lang="en-US" sz="2400" i="1" dirty="0" err="1" smtClean="0">
                <a:latin typeface="Georgia" pitchFamily="18" charset="0"/>
              </a:rPr>
              <a:t>ε</a:t>
            </a:r>
            <a:r>
              <a:rPr lang="en-US" sz="2400" i="1" baseline="-25000" dirty="0" err="1" smtClean="0">
                <a:latin typeface="Georgia" pitchFamily="18" charset="0"/>
              </a:rPr>
              <a:t>t</a:t>
            </a:r>
            <a:r>
              <a:rPr lang="en-US" sz="2400" i="1" dirty="0" smtClean="0">
                <a:latin typeface="Georgia" pitchFamily="18" charset="0"/>
              </a:rPr>
              <a:t>)</a:t>
            </a: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where </a:t>
            </a:r>
            <a:r>
              <a:rPr lang="en-US" sz="2400" i="1" dirty="0" err="1">
                <a:latin typeface="Georgia" pitchFamily="18" charset="0"/>
              </a:rPr>
              <a:t>m</a:t>
            </a:r>
            <a:r>
              <a:rPr lang="en-US" sz="2400" i="1" baseline="30000" dirty="0" err="1">
                <a:latin typeface="Georgia" pitchFamily="18" charset="0"/>
              </a:rPr>
              <a:t>k</a:t>
            </a:r>
            <a:r>
              <a:rPr lang="en-US" sz="2400" dirty="0">
                <a:latin typeface="Georgia" pitchFamily="18" charset="0"/>
              </a:rPr>
              <a:t> represents the </a:t>
            </a:r>
            <a:r>
              <a:rPr lang="en-US" sz="2400" i="1" dirty="0">
                <a:latin typeface="Georgia" pitchFamily="18" charset="0"/>
              </a:rPr>
              <a:t>k</a:t>
            </a:r>
            <a:r>
              <a:rPr lang="en-US" sz="2400" baseline="30000" dirty="0">
                <a:latin typeface="Georgia" pitchFamily="18" charset="0"/>
              </a:rPr>
              <a:t>th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moment</a:t>
            </a:r>
            <a:endParaRPr lang="en-US" sz="2400" dirty="0" smtClean="0">
              <a:latin typeface="Georgia" pitchFamily="18" charset="0"/>
            </a:endParaRPr>
          </a:p>
          <a:p>
            <a:r>
              <a:rPr lang="en-US" sz="2400" i="1" dirty="0" err="1" smtClean="0">
                <a:latin typeface="Georgia" pitchFamily="18" charset="0"/>
              </a:rPr>
              <a:t>W</a:t>
            </a:r>
            <a:r>
              <a:rPr lang="en-US" sz="2400" i="1" baseline="-25000" dirty="0" err="1" smtClean="0">
                <a:latin typeface="Georgia" pitchFamily="18" charset="0"/>
              </a:rPr>
              <a:t>t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is well-being at the beginning of period t</a:t>
            </a:r>
          </a:p>
          <a:p>
            <a:r>
              <a:rPr lang="en-US" sz="2400" i="1" dirty="0" err="1" smtClean="0">
                <a:latin typeface="Georgia" pitchFamily="18" charset="0"/>
              </a:rPr>
              <a:t>ε</a:t>
            </a:r>
            <a:r>
              <a:rPr lang="en-US" sz="2400" i="1" baseline="-25000" dirty="0" err="1" smtClean="0">
                <a:latin typeface="Georgia" pitchFamily="18" charset="0"/>
              </a:rPr>
              <a:t>t</a:t>
            </a:r>
            <a:r>
              <a:rPr lang="en-US" sz="2400" i="1" baseline="-250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 is an exogenous disturbance (scalar or vector) during period </a:t>
            </a:r>
            <a:r>
              <a:rPr lang="en-US" sz="2400" dirty="0">
                <a:latin typeface="Georgia" pitchFamily="18" charset="0"/>
              </a:rPr>
              <a:t>t</a:t>
            </a:r>
          </a:p>
          <a:p>
            <a:endParaRPr lang="en-US" sz="2400" b="1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These moment functions</a:t>
            </a:r>
            <a:r>
              <a:rPr lang="en-US" sz="2400" dirty="0">
                <a:latin typeface="Georgia" pitchFamily="18" charset="0"/>
              </a:rPr>
              <a:t> describe</a:t>
            </a:r>
            <a:r>
              <a:rPr lang="en-US" sz="2400" dirty="0" smtClean="0">
                <a:latin typeface="Georgia" pitchFamily="18" charset="0"/>
              </a:rPr>
              <a:t> quite generally, albeit </a:t>
            </a:r>
            <a:r>
              <a:rPr lang="en-US" sz="2400" dirty="0">
                <a:latin typeface="Georgia" pitchFamily="18" charset="0"/>
              </a:rPr>
              <a:t>in reduced </a:t>
            </a:r>
            <a:r>
              <a:rPr lang="en-US" sz="2400" dirty="0" smtClean="0">
                <a:latin typeface="Georgia" pitchFamily="18" charset="0"/>
              </a:rPr>
              <a:t>form, the stochastic conditional dynamics of well-being.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7"/>
          <a:stretch/>
        </p:blipFill>
        <p:spPr bwMode="auto">
          <a:xfrm>
            <a:off x="1524000" y="5175261"/>
            <a:ext cx="5633242" cy="167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Poverty Traps and Resilience</a:t>
            </a:r>
            <a:endParaRPr lang="en-US" alt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7650" y="1600200"/>
            <a:ext cx="87439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Generalize to admit the role of the natural resource state, </a:t>
            </a:r>
            <a:r>
              <a:rPr lang="en-US" sz="2400" dirty="0" err="1" smtClean="0">
                <a:latin typeface="Georgia" pitchFamily="18" charset="0"/>
              </a:rPr>
              <a:t>R</a:t>
            </a:r>
            <a:r>
              <a:rPr lang="en-US" sz="2400" baseline="-25000" dirty="0" err="1" smtClean="0">
                <a:latin typeface="Georgia" pitchFamily="18" charset="0"/>
              </a:rPr>
              <a:t>t</a:t>
            </a:r>
            <a:r>
              <a:rPr lang="en-US" sz="2400" dirty="0" smtClean="0">
                <a:latin typeface="Georgia" pitchFamily="18" charset="0"/>
              </a:rPr>
              <a:t>:</a:t>
            </a:r>
          </a:p>
          <a:p>
            <a:pPr algn="ctr"/>
            <a:r>
              <a:rPr lang="en-US" sz="2400" i="1" dirty="0" err="1" smtClean="0">
                <a:latin typeface="Georgia" pitchFamily="18" charset="0"/>
              </a:rPr>
              <a:t>m</a:t>
            </a:r>
            <a:r>
              <a:rPr lang="en-US" sz="2400" i="1" baseline="30000" dirty="0" err="1" smtClean="0">
                <a:latin typeface="Georgia" pitchFamily="18" charset="0"/>
              </a:rPr>
              <a:t>k</a:t>
            </a:r>
            <a:r>
              <a:rPr lang="en-US" sz="2400" i="1" dirty="0" smtClean="0">
                <a:latin typeface="Georgia" pitchFamily="18" charset="0"/>
              </a:rPr>
              <a:t>(</a:t>
            </a:r>
            <a:r>
              <a:rPr lang="en-US" sz="2400" i="1" dirty="0" err="1" smtClean="0">
                <a:latin typeface="Georgia" pitchFamily="18" charset="0"/>
              </a:rPr>
              <a:t>W</a:t>
            </a:r>
            <a:r>
              <a:rPr lang="en-US" sz="2400" i="1" baseline="-25000" dirty="0" err="1" smtClean="0">
                <a:latin typeface="Georgia" pitchFamily="18" charset="0"/>
              </a:rPr>
              <a:t>t+s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>
                <a:latin typeface="Georgia" pitchFamily="18" charset="0"/>
              </a:rPr>
              <a:t>| </a:t>
            </a:r>
            <a:r>
              <a:rPr lang="en-US" sz="2400" i="1" dirty="0" err="1">
                <a:latin typeface="Georgia" pitchFamily="18" charset="0"/>
              </a:rPr>
              <a:t>W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>
                <a:latin typeface="Georgia" pitchFamily="18" charset="0"/>
              </a:rPr>
              <a:t>, </a:t>
            </a:r>
            <a:r>
              <a:rPr lang="en-US" sz="2400" i="1" dirty="0" err="1">
                <a:latin typeface="Georgia" pitchFamily="18" charset="0"/>
              </a:rPr>
              <a:t>R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dirty="0">
                <a:latin typeface="Georgia" pitchFamily="18" charset="0"/>
              </a:rPr>
              <a:t>, </a:t>
            </a:r>
            <a:r>
              <a:rPr lang="en-US" sz="2400" i="1" dirty="0" err="1">
                <a:latin typeface="Georgia" pitchFamily="18" charset="0"/>
              </a:rPr>
              <a:t>ε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 smtClean="0">
                <a:latin typeface="Georgia" pitchFamily="18" charset="0"/>
              </a:rPr>
              <a:t>)</a:t>
            </a:r>
            <a:r>
              <a:rPr lang="en-US" sz="2400" dirty="0" smtClean="0">
                <a:latin typeface="Georgia" pitchFamily="18" charset="0"/>
              </a:rPr>
              <a:t> </a:t>
            </a:r>
            <a:endParaRPr lang="en-US" sz="2400" dirty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And recognize that parallel dynamics exist for the resource:</a:t>
            </a:r>
          </a:p>
          <a:p>
            <a:endParaRPr lang="en-US" sz="2400" dirty="0">
              <a:latin typeface="Georgia" pitchFamily="18" charset="0"/>
            </a:endParaRPr>
          </a:p>
          <a:p>
            <a:pPr algn="ctr"/>
            <a:r>
              <a:rPr lang="en-US" sz="2400" i="1" dirty="0" err="1">
                <a:latin typeface="Georgia" pitchFamily="18" charset="0"/>
              </a:rPr>
              <a:t>rm</a:t>
            </a:r>
            <a:r>
              <a:rPr lang="en-US" sz="2400" i="1" baseline="30000" dirty="0" err="1">
                <a:latin typeface="Georgia" pitchFamily="18" charset="0"/>
              </a:rPr>
              <a:t>k</a:t>
            </a:r>
            <a:r>
              <a:rPr lang="en-US" sz="2400" i="1" dirty="0">
                <a:latin typeface="Georgia" pitchFamily="18" charset="0"/>
              </a:rPr>
              <a:t>(</a:t>
            </a:r>
            <a:r>
              <a:rPr lang="en-US" sz="2400" i="1" dirty="0" err="1">
                <a:latin typeface="Georgia" pitchFamily="18" charset="0"/>
              </a:rPr>
              <a:t>R</a:t>
            </a:r>
            <a:r>
              <a:rPr lang="en-US" sz="2400" i="1" baseline="-25000" dirty="0" err="1">
                <a:latin typeface="Georgia" pitchFamily="18" charset="0"/>
              </a:rPr>
              <a:t>t+s</a:t>
            </a:r>
            <a:r>
              <a:rPr lang="en-US" sz="2400" i="1" dirty="0">
                <a:latin typeface="Georgia" pitchFamily="18" charset="0"/>
              </a:rPr>
              <a:t> | </a:t>
            </a:r>
            <a:r>
              <a:rPr lang="en-US" sz="2400" i="1" dirty="0" err="1">
                <a:latin typeface="Georgia" pitchFamily="18" charset="0"/>
              </a:rPr>
              <a:t>R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 err="1">
                <a:latin typeface="Georgia" pitchFamily="18" charset="0"/>
              </a:rPr>
              <a:t>,W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dirty="0">
                <a:latin typeface="Georgia" pitchFamily="18" charset="0"/>
              </a:rPr>
              <a:t>, </a:t>
            </a:r>
            <a:r>
              <a:rPr lang="en-US" sz="2400" i="1" dirty="0" err="1">
                <a:latin typeface="Georgia" pitchFamily="18" charset="0"/>
              </a:rPr>
              <a:t>ε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 smtClean="0">
                <a:latin typeface="Georgia" pitchFamily="18" charset="0"/>
              </a:rPr>
              <a:t>)</a:t>
            </a:r>
            <a:endParaRPr lang="en-US" sz="2400" dirty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Now feedback potentially arises between R and W </a:t>
            </a:r>
          </a:p>
          <a:p>
            <a:r>
              <a:rPr lang="en-US" sz="2400" dirty="0" smtClean="0">
                <a:latin typeface="Georgia" pitchFamily="18" charset="0"/>
              </a:rPr>
              <a:t>(e.g., range conditions depend on herd size/stocking rate, disease reproduction depends on household incomes) </a:t>
            </a:r>
          </a:p>
          <a:p>
            <a:r>
              <a:rPr lang="en-US" sz="2400" dirty="0" smtClean="0">
                <a:latin typeface="Georgia" pitchFamily="18" charset="0"/>
              </a:rPr>
              <a:t>Or at least correlation due to </a:t>
            </a:r>
            <a:r>
              <a:rPr lang="en-US" sz="2400" i="1" dirty="0" err="1">
                <a:latin typeface="Georgia" pitchFamily="18" charset="0"/>
              </a:rPr>
              <a:t>ε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dirty="0" smtClean="0">
                <a:latin typeface="Georgia" pitchFamily="18" charset="0"/>
              </a:rPr>
              <a:t> (e.g., climate).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Then the resilience of the underlying resource base becomes </a:t>
            </a:r>
            <a:r>
              <a:rPr lang="en-US" sz="2400" i="1" dirty="0" smtClean="0">
                <a:latin typeface="Georgia" pitchFamily="18" charset="0"/>
              </a:rPr>
              <a:t>instrumentally important </a:t>
            </a:r>
            <a:r>
              <a:rPr lang="en-US" sz="2400" dirty="0" smtClean="0">
                <a:latin typeface="Georgia" pitchFamily="18" charset="0"/>
              </a:rPr>
              <a:t>to resilience against chronic poverty.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0096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Feedback between sub-systems can be crucial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3657600" y="19050"/>
            <a:ext cx="533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Toward Systems Integration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528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04800" y="1066800"/>
                <a:ext cx="8305800" cy="6209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800" b="1" dirty="0" smtClean="0">
                    <a:latin typeface="Georgia" pitchFamily="18" charset="0"/>
                  </a:rPr>
                  <a:t>Estimating Resilience: </a:t>
                </a:r>
                <a:r>
                  <a:rPr lang="en-US" sz="2800" dirty="0" smtClean="0">
                    <a:latin typeface="Georgia" pitchFamily="18" charset="0"/>
                  </a:rPr>
                  <a:t> </a:t>
                </a:r>
                <a:r>
                  <a:rPr lang="en-US" sz="2800" dirty="0" smtClean="0">
                    <a:latin typeface="Georgia" pitchFamily="18" charset="0"/>
                  </a:rPr>
                  <a:t>(</a:t>
                </a:r>
                <a:r>
                  <a:rPr lang="en-US" sz="2800" dirty="0" err="1" smtClean="0">
                    <a:latin typeface="Georgia" pitchFamily="18" charset="0"/>
                  </a:rPr>
                  <a:t>Cissé</a:t>
                </a:r>
                <a:r>
                  <a:rPr lang="en-US" sz="2800" dirty="0" smtClean="0">
                    <a:latin typeface="Georgia" pitchFamily="18" charset="0"/>
                  </a:rPr>
                  <a:t> &amp; Barrett 2016)</a:t>
                </a:r>
                <a:endParaRPr lang="en-US" sz="2800" dirty="0" smtClean="0">
                  <a:latin typeface="Georgia" pitchFamily="18" charset="0"/>
                </a:endParaRPr>
              </a:p>
              <a:p>
                <a:pPr marL="514350" indent="-514350">
                  <a:spcBef>
                    <a:spcPts val="1800"/>
                  </a:spcBef>
                  <a:spcAft>
                    <a:spcPts val="600"/>
                  </a:spcAft>
                  <a:buAutoNum type="romanLcParenR"/>
                </a:pPr>
                <a:r>
                  <a:rPr lang="en-US" sz="2400" dirty="0" smtClean="0">
                    <a:latin typeface="Georgia" pitchFamily="18" charset="0"/>
                  </a:rPr>
                  <a:t>Estimate </a:t>
                </a:r>
                <a:r>
                  <a:rPr lang="en-US" sz="2400" dirty="0" smtClean="0">
                    <a:latin typeface="Georgia" pitchFamily="18" charset="0"/>
                  </a:rPr>
                  <a:t>the moment functions: </a:t>
                </a:r>
                <a:r>
                  <a:rPr lang="en-US" sz="2400" i="1" dirty="0" err="1" smtClean="0">
                    <a:latin typeface="Georgia" pitchFamily="18" charset="0"/>
                  </a:rPr>
                  <a:t>m</a:t>
                </a:r>
                <a:r>
                  <a:rPr lang="en-US" sz="2400" i="1" baseline="30000" dirty="0" err="1" smtClean="0">
                    <a:latin typeface="Georgia" pitchFamily="18" charset="0"/>
                  </a:rPr>
                  <a:t>k</a:t>
                </a:r>
                <a:r>
                  <a:rPr lang="en-US" sz="2400" i="1" dirty="0" smtClean="0">
                    <a:latin typeface="Georgia" pitchFamily="18" charset="0"/>
                  </a:rPr>
                  <a:t>(</a:t>
                </a:r>
                <a:r>
                  <a:rPr lang="en-US" sz="2400" i="1" dirty="0" err="1" smtClean="0">
                    <a:latin typeface="Georgia" pitchFamily="18" charset="0"/>
                  </a:rPr>
                  <a:t>W</a:t>
                </a:r>
                <a:r>
                  <a:rPr lang="en-US" sz="2400" i="1" baseline="-25000" dirty="0" err="1" smtClean="0">
                    <a:latin typeface="Georgia" pitchFamily="18" charset="0"/>
                  </a:rPr>
                  <a:t>t</a:t>
                </a:r>
                <a:r>
                  <a:rPr lang="en-US" sz="2400" i="1" dirty="0" err="1" smtClean="0">
                    <a:latin typeface="Georgia" pitchFamily="18" charset="0"/>
                  </a:rPr>
                  <a:t>|X</a:t>
                </a:r>
                <a:r>
                  <a:rPr lang="en-US" sz="2400" i="1" baseline="-25000" dirty="0" err="1" smtClean="0">
                    <a:latin typeface="Georgia" pitchFamily="18" charset="0"/>
                  </a:rPr>
                  <a:t>t,</a:t>
                </a:r>
                <a:r>
                  <a:rPr lang="en-US" sz="2400" i="1" dirty="0" err="1" smtClean="0">
                    <a:latin typeface="Georgia" pitchFamily="18" charset="0"/>
                  </a:rPr>
                  <a:t>W</a:t>
                </a:r>
                <a:r>
                  <a:rPr lang="en-US" sz="2400" i="1" baseline="-25000" dirty="0" err="1" smtClean="0">
                    <a:latin typeface="Georgia" pitchFamily="18" charset="0"/>
                  </a:rPr>
                  <a:t>t-s</a:t>
                </a:r>
                <a:r>
                  <a:rPr lang="en-US" sz="2400" dirty="0" err="1" smtClean="0">
                    <a:latin typeface="Georgia" pitchFamily="18" charset="0"/>
                  </a:rPr>
                  <a:t>,</a:t>
                </a:r>
                <a:r>
                  <a:rPr lang="en-US" sz="2400" i="1" dirty="0" err="1" smtClean="0">
                    <a:latin typeface="Georgia" pitchFamily="18" charset="0"/>
                  </a:rPr>
                  <a:t>ε</a:t>
                </a:r>
                <a:r>
                  <a:rPr lang="en-US" sz="2400" i="1" baseline="-25000" dirty="0" err="1" smtClean="0">
                    <a:latin typeface="Georgia" pitchFamily="18" charset="0"/>
                  </a:rPr>
                  <a:t>t</a:t>
                </a:r>
                <a:r>
                  <a:rPr lang="en-US" sz="2400" i="1" dirty="0" smtClean="0">
                    <a:latin typeface="Georgia" pitchFamily="18" charset="0"/>
                  </a:rPr>
                  <a:t>)</a:t>
                </a:r>
                <a:r>
                  <a:rPr lang="en-US" sz="2400" dirty="0" smtClean="0">
                    <a:latin typeface="Georgia" pitchFamily="18" charset="0"/>
                  </a:rPr>
                  <a:t> </a:t>
                </a:r>
              </a:p>
              <a:p>
                <a:pPr marL="514350" indent="-514350">
                  <a:spcBef>
                    <a:spcPts val="1800"/>
                  </a:spcBef>
                  <a:spcAft>
                    <a:spcPts val="600"/>
                  </a:spcAft>
                  <a:buAutoNum type="romanLcParenR"/>
                </a:pPr>
                <a:r>
                  <a:rPr lang="en-US" sz="2400" dirty="0" smtClean="0">
                    <a:latin typeface="Georgia" pitchFamily="18" charset="0"/>
                  </a:rPr>
                  <a:t>Use </a:t>
                </a:r>
                <a:r>
                  <a:rPr lang="en-US" sz="2400" dirty="0" smtClean="0">
                    <a:latin typeface="Georgia" pitchFamily="18" charset="0"/>
                  </a:rPr>
                  <a:t>estimated moments and a normative poverty line to estimate individual-and-period specific inverse </a:t>
                </a:r>
                <a:r>
                  <a:rPr lang="en-US" sz="2400" dirty="0" err="1" smtClean="0">
                    <a:latin typeface="Georgia" pitchFamily="18" charset="0"/>
                  </a:rPr>
                  <a:t>cdf</a:t>
                </a:r>
                <a:r>
                  <a:rPr lang="en-US" sz="2400" dirty="0" smtClean="0">
                    <a:latin typeface="Georgia" pitchFamily="18" charset="0"/>
                  </a:rPr>
                  <a:t>:</a:t>
                </a:r>
              </a:p>
              <a:p>
                <a:pPr lvl="0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≥</m:t>
                        </m:r>
                        <m:bar>
                          <m:ba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bar>
                      </m:e>
                    </m:d>
                  </m:oMath>
                </a14:m>
                <a:r>
                  <a:rPr lang="en-US" sz="2400" i="1" dirty="0" smtClean="0"/>
                  <a:t> =</a:t>
                </a:r>
              </a:p>
              <a:p>
                <a:pPr lvl="0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bar>
                          <m:ba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ba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),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, 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Georgia" pitchFamily="18" charset="0"/>
                  </a:rPr>
                  <a:t>iii) </a:t>
                </a:r>
                <a:r>
                  <a:rPr lang="en-US" sz="2400" dirty="0" smtClean="0">
                    <a:latin typeface="Georgia" pitchFamily="18" charset="0"/>
                  </a:rPr>
                  <a:t>Classify </a:t>
                </a:r>
                <a:r>
                  <a:rPr lang="en-US" sz="2400" dirty="0" smtClean="0">
                    <a:latin typeface="Georgia" pitchFamily="18" charset="0"/>
                  </a:rPr>
                  <a:t>as resilient in period </a:t>
                </a:r>
                <a:r>
                  <a:rPr lang="en-US" sz="2400" dirty="0" err="1" smtClean="0">
                    <a:latin typeface="Georgia" pitchFamily="18" charset="0"/>
                  </a:rPr>
                  <a:t>t+s</a:t>
                </a:r>
                <a:r>
                  <a:rPr lang="en-US" sz="2400" dirty="0" smtClean="0">
                    <a:latin typeface="Georgia" pitchFamily="18" charset="0"/>
                  </a:rPr>
                  <a:t> </a:t>
                </a:r>
                <a:r>
                  <a:rPr lang="en-US" sz="2400" dirty="0" err="1" smtClean="0">
                    <a:latin typeface="Georgia" pitchFamily="18" charset="0"/>
                  </a:rPr>
                  <a:t>iff</a:t>
                </a:r>
                <a:r>
                  <a:rPr lang="en-US" sz="2400" dirty="0" smtClean="0">
                    <a:latin typeface="Georgia" pitchFamily="18" charset="0"/>
                  </a:rPr>
                  <a:t> </a:t>
                </a:r>
                <a:r>
                  <a:rPr lang="en-US" sz="2400" dirty="0" smtClean="0">
                    <a:latin typeface="Georgia" pitchFamily="18" charset="0"/>
                  </a:rPr>
                  <a:t>sufficient </a:t>
                </a:r>
                <a:r>
                  <a:rPr lang="en-US" sz="2400" dirty="0" smtClean="0">
                    <a:latin typeface="Georgia" pitchFamily="18" charset="0"/>
                  </a:rPr>
                  <a:t>probability of adequate well-being relative to </a:t>
                </a:r>
                <a:r>
                  <a:rPr lang="en-US" sz="2400" dirty="0" smtClean="0">
                    <a:latin typeface="Georgia" pitchFamily="18" charset="0"/>
                  </a:rPr>
                  <a:t>normative </a:t>
                </a:r>
                <a:r>
                  <a:rPr lang="en-US" sz="2400" dirty="0" smtClean="0">
                    <a:latin typeface="Georgia" pitchFamily="18" charset="0"/>
                  </a:rPr>
                  <a:t>tolerance level: </a:t>
                </a:r>
                <a:endParaRPr lang="en-US" sz="2400" dirty="0">
                  <a:latin typeface="Georgia" pitchFamily="18" charset="0"/>
                </a:endParaRPr>
              </a:p>
              <a:p>
                <a:pPr lvl="0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 </m:t>
                          </m:r>
                          <m:bar>
                            <m:ba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ba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𝑜𝑡h𝑒𝑟𝑤𝑖𝑠𝑒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mr>
                    </m:m>
                  </m:oMath>
                </a14:m>
                <a:endParaRPr lang="en-US" sz="2400" dirty="0"/>
              </a:p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endParaRPr lang="en-US" sz="2400" dirty="0" smtClean="0"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66800"/>
                <a:ext cx="8305800" cy="6209841"/>
              </a:xfrm>
              <a:prstGeom prst="rect">
                <a:avLst/>
              </a:prstGeom>
              <a:blipFill rotWithShape="0">
                <a:blip r:embed="rId2"/>
                <a:stretch>
                  <a:fillRect l="-1467" t="-981" r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4191000" y="-9526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Estimating Resilience 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42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648200" cy="53038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Georgia" pitchFamily="18" charset="0"/>
              </a:rPr>
              <a:t>Reinforcing feedback:</a:t>
            </a:r>
            <a:r>
              <a:rPr lang="en-US" sz="2400" b="1" i="1" dirty="0" smtClean="0">
                <a:latin typeface="Georgia" pitchFamily="18" charset="0"/>
              </a:rPr>
              <a:t>	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Low productivity causes poverty.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i="1" dirty="0" smtClean="0">
                <a:latin typeface="Georgia" pitchFamily="18" charset="0"/>
              </a:rPr>
              <a:t>	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Poverty causes hunger and natural resource degradation.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But hunger and degraded natural resources also cause poverty and low productivity.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Hence the vicious cycle of poverty traps, hunger and natural resources degradation. 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</p:txBody>
      </p:sp>
      <p:pic>
        <p:nvPicPr>
          <p:cNvPr id="8195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7432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228600" y="1027113"/>
            <a:ext cx="89154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latin typeface="Georgia" panose="02040502050405020303" pitchFamily="18" charset="0"/>
              </a:rPr>
              <a:t>Poverty trap = </a:t>
            </a:r>
            <a:r>
              <a:rPr lang="en-US" altLang="en-US" sz="2200" b="1" dirty="0" smtClean="0">
                <a:latin typeface="Georgia" panose="02040502050405020303" pitchFamily="18" charset="0"/>
              </a:rPr>
              <a:t>“self-reinforcing </a:t>
            </a:r>
            <a:r>
              <a:rPr lang="en-US" altLang="en-US" sz="2200" b="1" dirty="0">
                <a:latin typeface="Georgia" panose="02040502050405020303" pitchFamily="18" charset="0"/>
              </a:rPr>
              <a:t>mechanism which causes poverty to persist” (</a:t>
            </a:r>
            <a:r>
              <a:rPr lang="en-US" altLang="en-US" sz="2200" b="1" dirty="0" err="1">
                <a:latin typeface="Georgia" panose="02040502050405020303" pitchFamily="18" charset="0"/>
              </a:rPr>
              <a:t>Azariadis</a:t>
            </a:r>
            <a:r>
              <a:rPr lang="en-US" altLang="en-US" sz="2200" b="1" dirty="0">
                <a:latin typeface="Georgia" panose="02040502050405020303" pitchFamily="18" charset="0"/>
              </a:rPr>
              <a:t> &amp; </a:t>
            </a:r>
            <a:r>
              <a:rPr lang="en-US" altLang="en-US" sz="2200" b="1" dirty="0" err="1" smtClean="0">
                <a:latin typeface="Georgia" panose="02040502050405020303" pitchFamily="18" charset="0"/>
              </a:rPr>
              <a:t>Stachurski</a:t>
            </a:r>
            <a:r>
              <a:rPr lang="en-US" altLang="en-US" sz="2200" b="1" dirty="0" smtClean="0">
                <a:latin typeface="Georgia" panose="02040502050405020303" pitchFamily="18" charset="0"/>
              </a:rPr>
              <a:t>, </a:t>
            </a:r>
            <a:r>
              <a:rPr lang="en-US" altLang="en-US" sz="2200" b="1" i="1" dirty="0" smtClean="0">
                <a:latin typeface="Georgia" panose="02040502050405020303" pitchFamily="18" charset="0"/>
              </a:rPr>
              <a:t>HEG</a:t>
            </a:r>
            <a:r>
              <a:rPr lang="en-US" altLang="en-US" sz="2200" b="1" dirty="0" smtClean="0">
                <a:latin typeface="Georgia" panose="02040502050405020303" pitchFamily="18" charset="0"/>
              </a:rPr>
              <a:t> 2005).</a:t>
            </a:r>
            <a:endParaRPr lang="en-US" altLang="en-US" sz="2200" b="1" dirty="0">
              <a:latin typeface="Georgia" panose="02040502050405020303" pitchFamily="18" charset="0"/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143000"/>
                <a:ext cx="8382000" cy="565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800" b="1" dirty="0" smtClean="0">
                    <a:latin typeface="Georgia" pitchFamily="18" charset="0"/>
                  </a:rPr>
                  <a:t>Describing Resilience In A (Sub)Population:</a:t>
                </a:r>
              </a:p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Georgia" pitchFamily="18" charset="0"/>
                  </a:rPr>
                  <a:t>For minimal well-being standard,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>
                            <a:latin typeface="Cambria Math"/>
                          </a:rPr>
                          <m:t>𝑊</m:t>
                        </m:r>
                      </m:e>
                    </m:bar>
                  </m:oMath>
                </a14:m>
                <a:r>
                  <a:rPr lang="en-US" sz="2400" dirty="0" smtClean="0">
                    <a:latin typeface="Georgia" pitchFamily="18" charset="0"/>
                  </a:rPr>
                  <a:t>, and probability of exceeding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>
                            <a:latin typeface="Cambria Math"/>
                          </a:rPr>
                          <m:t>𝑊</m:t>
                        </m:r>
                      </m:e>
                    </m:bar>
                  </m:oMath>
                </a14:m>
                <a:r>
                  <a:rPr lang="en-US" sz="2400" dirty="0">
                    <a:latin typeface="Georgia" pitchFamily="18" charset="0"/>
                  </a:rPr>
                  <a:t>,</a:t>
                </a:r>
                <a:r>
                  <a:rPr lang="en-US" sz="2400" dirty="0" smtClean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</m:bar>
                    <m:r>
                      <a:rPr lang="en-US" sz="24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 smtClean="0">
                    <a:latin typeface="Georgia" pitchFamily="18" charset="0"/>
                  </a:rPr>
                  <a:t> can create a measure of the probabilistic resilience shortfall for each individual: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  <a:r>
                  <a:rPr lang="en-US" sz="2400" dirty="0" smtClean="0"/>
                  <a:t>  </a:t>
                </a:r>
                <a:endParaRPr lang="en-US" sz="2400" dirty="0"/>
              </a:p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Georgia" pitchFamily="18" charset="0"/>
                  </a:rPr>
                  <a:t>From those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Georgia" pitchFamily="18" charset="0"/>
                  </a:rPr>
                  <a:t>, construct a decomposable resilience index:</a:t>
                </a:r>
              </a:p>
              <a:p>
                <a:pPr lvl="0"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latin typeface="Cambria Math"/>
                          </a:rPr>
                          <m:t>𝛼</m:t>
                        </m:r>
                        <m:r>
                          <a:rPr lang="en-US" sz="2400">
                            <a:latin typeface="Cambria Math"/>
                          </a:rPr>
                          <m:t>, </m:t>
                        </m:r>
                        <m:r>
                          <a:rPr lang="en-US" sz="2400">
                            <a:latin typeface="Cambria Math"/>
                          </a:rPr>
                          <m:t>𝑡</m:t>
                        </m:r>
                        <m:r>
                          <a:rPr lang="en-US" sz="2400">
                            <a:latin typeface="Cambria Math"/>
                          </a:rPr>
                          <m:t>+</m:t>
                        </m:r>
                        <m:r>
                          <a:rPr lang="en-US" sz="240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en-US" sz="2400">
                            <a:latin typeface="Cambria Math"/>
                          </a:rPr>
                          <m:t>;</m:t>
                        </m:r>
                        <m:bar>
                          <m:ba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>
                                <a:latin typeface="Cambria Math"/>
                              </a:rPr>
                              <m:t>𝑊</m:t>
                            </m:r>
                          </m:e>
                        </m:ba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bar>
                          <m:ba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>
                                <a:latin typeface="Cambria Math"/>
                              </a:rPr>
                              <m:t>𝑃</m:t>
                            </m:r>
                          </m:e>
                        </m:bar>
                      </m:e>
                    </m:d>
                    <m:r>
                      <a:rPr lang="en-US" sz="2400">
                        <a:latin typeface="Cambria Math"/>
                      </a:rPr>
                      <m:t>≡1−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>
                                <a:latin typeface="Cambria Math"/>
                              </a:rPr>
                              <m:t>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bar>
                                          <m:bar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400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</m:ba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latin typeface="Cambria Math"/>
                                  </a:rPr>
                                  <m:t>𝛼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r>
                  <a:rPr lang="en-US" sz="2400" dirty="0">
                    <a:latin typeface="Georgia" pitchFamily="18" charset="0"/>
                  </a:rPr>
                  <a:t> </a:t>
                </a:r>
                <a:endParaRPr lang="en-US" sz="2400" dirty="0" smtClean="0">
                  <a:latin typeface="Georgia" pitchFamily="18" charset="0"/>
                </a:endParaRPr>
              </a:p>
              <a:p>
                <a:pPr lvl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Georgia" pitchFamily="18" charset="0"/>
                  </a:rPr>
                  <a:t>w/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𝑞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Georgia" pitchFamily="18" charset="0"/>
                  </a:rPr>
                  <a:t>HH (out of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>
                    <a:latin typeface="Georgia" pitchFamily="18" charset="0"/>
                  </a:rPr>
                  <a:t> total HHs) below the  probability threshold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>
                            <a:latin typeface="Cambria Math"/>
                          </a:rPr>
                          <m:t>𝑃</m:t>
                        </m:r>
                      </m:e>
                    </m:bar>
                  </m:oMath>
                </a14:m>
                <a:r>
                  <a:rPr lang="en-US" sz="2400" dirty="0">
                    <a:latin typeface="Georgia" pitchFamily="18" charset="0"/>
                  </a:rPr>
                  <a:t>, each with gap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Georgia" pitchFamily="18" charset="0"/>
                  </a:rPr>
                  <a:t>.</a:t>
                </a:r>
              </a:p>
              <a:p>
                <a:pPr lvl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Georgia" pitchFamily="18" charset="0"/>
                  </a:rPr>
                  <a:t>For </a:t>
                </a:r>
                <a:r>
                  <a:rPr lang="el-GR" sz="2400" dirty="0" smtClean="0">
                    <a:latin typeface="Georgia" pitchFamily="18" charset="0"/>
                  </a:rPr>
                  <a:t>α</a:t>
                </a:r>
                <a:r>
                  <a:rPr lang="en-US" sz="2400" dirty="0" smtClean="0">
                    <a:latin typeface="Georgia" pitchFamily="18" charset="0"/>
                  </a:rPr>
                  <a:t>=0, yields a headcount of those not resilient. </a:t>
                </a:r>
                <a:endParaRPr lang="en-US" sz="2400" dirty="0">
                  <a:latin typeface="Georgia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8382000" cy="5658729"/>
              </a:xfrm>
              <a:prstGeom prst="rect">
                <a:avLst/>
              </a:prstGeom>
              <a:blipFill rotWithShape="0">
                <a:blip r:embed="rId2"/>
                <a:stretch>
                  <a:fillRect l="-1527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4191000" y="-9526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Describing Resilience 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51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163638"/>
            <a:ext cx="8686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The economics of poverty traps links naturally to much ecological research, especially that concerned with dynamics, stability and resilience.  </a:t>
            </a:r>
          </a:p>
          <a:p>
            <a:pPr eaLnBrk="1" hangingPunct="1"/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A prime opportunity for </a:t>
            </a:r>
            <a:r>
              <a:rPr lang="en-US" altLang="en-US" sz="2400" dirty="0" smtClean="0">
                <a:latin typeface="Georgia" panose="02040502050405020303" pitchFamily="18" charset="0"/>
              </a:rPr>
              <a:t>linking development and environmental economics (and ecology): </a:t>
            </a:r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- Help identify how best to reduce chronic poverty and to safeguard ecosystems vulnerable to anthropogenic disruptions.</a:t>
            </a:r>
          </a:p>
          <a:p>
            <a:pPr eaLnBrk="1" hangingPunct="1"/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This will require advances in theory, measurement, impact evaluation and outreach in different contexts and over time. </a:t>
            </a:r>
          </a:p>
          <a:p>
            <a:pPr eaLnBrk="1" hangingPunct="1"/>
            <a:endParaRPr lang="en-US" altLang="en-US" sz="2400" b="1" dirty="0">
              <a:latin typeface="Georgia" panose="02040502050405020303" pitchFamily="18" charset="0"/>
            </a:endParaRPr>
          </a:p>
        </p:txBody>
      </p:sp>
      <p:pic>
        <p:nvPicPr>
          <p:cNvPr id="27651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en-US" sz="3600" b="1">
                <a:solidFill>
                  <a:schemeClr val="bg1"/>
                </a:solidFill>
                <a:latin typeface="Georgia" panose="02040502050405020303" pitchFamily="18" charset="0"/>
              </a:rPr>
              <a:t>Thank you for your time and interest!</a:t>
            </a:r>
            <a:endParaRPr lang="en-US" altLang="en-US" sz="36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536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en-US" sz="2400" b="1" dirty="0">
                <a:latin typeface="Georgia" panose="02040502050405020303" pitchFamily="18" charset="0"/>
              </a:rPr>
              <a:t>There are 3 distinct types of poverty trap dynamics:</a:t>
            </a:r>
          </a:p>
          <a:p>
            <a:pPr>
              <a:spcBef>
                <a:spcPct val="1500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>
              <a:spcBef>
                <a:spcPct val="15000"/>
              </a:spcBef>
              <a:buFontTx/>
              <a:buAutoNum type="romanLcParenBoth"/>
            </a:pPr>
            <a:r>
              <a:rPr lang="en-US" altLang="en-US" sz="2400" b="1" dirty="0">
                <a:latin typeface="Georgia" panose="02040502050405020303" pitchFamily="18" charset="0"/>
              </a:rPr>
              <a:t>unique dynamic equilibrium systems (convergence on 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poor standard of living)</a:t>
            </a:r>
          </a:p>
          <a:p>
            <a:pPr>
              <a:spcBef>
                <a:spcPct val="15000"/>
              </a:spcBef>
              <a:buFontTx/>
              <a:buAutoNum type="romanLcParenBoth"/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>
              <a:spcBef>
                <a:spcPct val="15000"/>
              </a:spcBef>
              <a:buFontTx/>
              <a:buAutoNum type="romanLcParenBoth"/>
            </a:pPr>
            <a:r>
              <a:rPr lang="en-US" altLang="en-US" sz="2400" b="1" dirty="0">
                <a:latin typeface="Georgia" panose="02040502050405020303" pitchFamily="18" charset="0"/>
              </a:rPr>
              <a:t> conditional convergence systems (unique equilibria for distinct groups, only some below a poverty line)</a:t>
            </a:r>
          </a:p>
          <a:p>
            <a:pPr>
              <a:spcBef>
                <a:spcPct val="15000"/>
              </a:spcBef>
              <a:buFontTx/>
              <a:buAutoNum type="romanLcParenBoth"/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>
              <a:spcBef>
                <a:spcPct val="15000"/>
              </a:spcBef>
              <a:buFontTx/>
              <a:buAutoNum type="romanLcParenBoth"/>
            </a:pPr>
            <a:r>
              <a:rPr lang="en-US" altLang="en-US" sz="2400" b="1" dirty="0">
                <a:latin typeface="Georgia" panose="02040502050405020303" pitchFamily="18" charset="0"/>
              </a:rPr>
              <a:t> multiple equilibrium systems (initial condition guides resulting path dynamics) </a:t>
            </a:r>
            <a:r>
              <a:rPr lang="en-US" altLang="en-US" sz="2400" dirty="0">
                <a:latin typeface="Georgia" panose="02040502050405020303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 indent="0">
              <a:spcBef>
                <a:spcPct val="50000"/>
              </a:spcBef>
            </a:pPr>
            <a:r>
              <a:rPr lang="en-US" altLang="en-US" dirty="0">
                <a:latin typeface="Georgia" panose="02040502050405020303" pitchFamily="18" charset="0"/>
              </a:rPr>
              <a:t>(Carter and Barrett </a:t>
            </a:r>
            <a:r>
              <a:rPr lang="en-US" altLang="en-US" i="1" dirty="0">
                <a:latin typeface="Georgia" panose="02040502050405020303" pitchFamily="18" charset="0"/>
              </a:rPr>
              <a:t>J. </a:t>
            </a:r>
            <a:r>
              <a:rPr lang="en-US" altLang="en-US" i="1" dirty="0" err="1">
                <a:latin typeface="Georgia" panose="02040502050405020303" pitchFamily="18" charset="0"/>
              </a:rPr>
              <a:t>Dev’t</a:t>
            </a:r>
            <a:r>
              <a:rPr lang="en-US" altLang="en-US" i="1" dirty="0">
                <a:latin typeface="Georgia" panose="02040502050405020303" pitchFamily="18" charset="0"/>
              </a:rPr>
              <a:t> Studies </a:t>
            </a:r>
            <a:r>
              <a:rPr lang="en-US" altLang="en-US" dirty="0">
                <a:latin typeface="Georgia" panose="02040502050405020303" pitchFamily="18" charset="0"/>
              </a:rPr>
              <a:t>2006; Barrett and Carter </a:t>
            </a:r>
            <a:r>
              <a:rPr lang="en-US" altLang="en-US" i="1" dirty="0">
                <a:latin typeface="Georgia" panose="02040502050405020303" pitchFamily="18" charset="0"/>
              </a:rPr>
              <a:t>J. </a:t>
            </a:r>
            <a:r>
              <a:rPr lang="en-US" altLang="en-US" i="1" dirty="0" err="1">
                <a:latin typeface="Georgia" panose="02040502050405020303" pitchFamily="18" charset="0"/>
              </a:rPr>
              <a:t>Dev’t</a:t>
            </a:r>
            <a:r>
              <a:rPr lang="en-US" altLang="en-US" i="1" dirty="0">
                <a:latin typeface="Georgia" panose="02040502050405020303" pitchFamily="18" charset="0"/>
              </a:rPr>
              <a:t> Studies  </a:t>
            </a:r>
            <a:r>
              <a:rPr lang="en-US" altLang="en-US" dirty="0" smtClean="0">
                <a:latin typeface="Georgia" panose="02040502050405020303" pitchFamily="18" charset="0"/>
              </a:rPr>
              <a:t>2013; Barrett, Garg &amp; McBride </a:t>
            </a:r>
            <a:r>
              <a:rPr lang="en-US" altLang="en-US" i="1" dirty="0" smtClean="0">
                <a:latin typeface="Georgia" panose="02040502050405020303" pitchFamily="18" charset="0"/>
              </a:rPr>
              <a:t>Annual Review Resource Economics </a:t>
            </a:r>
            <a:r>
              <a:rPr lang="en-US" altLang="en-US" dirty="0" smtClean="0">
                <a:latin typeface="Georgia" panose="02040502050405020303" pitchFamily="18" charset="0"/>
              </a:rPr>
              <a:t>2016)</a:t>
            </a:r>
            <a:endParaRPr lang="en-US" altLang="en-US" dirty="0">
              <a:latin typeface="Georgia" panose="02040502050405020303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6" descr="cu_logo_sml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2"/>
          <p:cNvGrpSpPr>
            <a:grpSpLocks noChangeAspect="1"/>
          </p:cNvGrpSpPr>
          <p:nvPr/>
        </p:nvGrpSpPr>
        <p:grpSpPr bwMode="auto">
          <a:xfrm>
            <a:off x="1667668" y="1481496"/>
            <a:ext cx="5808663" cy="4470041"/>
            <a:chOff x="831" y="418"/>
            <a:chExt cx="7199" cy="5576"/>
          </a:xfrm>
        </p:grpSpPr>
        <p:sp>
          <p:nvSpPr>
            <p:cNvPr id="10251" name="AutoShape 3"/>
            <p:cNvSpPr>
              <a:spLocks noChangeAspect="1" noChangeArrowheads="1"/>
            </p:cNvSpPr>
            <p:nvPr/>
          </p:nvSpPr>
          <p:spPr bwMode="auto">
            <a:xfrm>
              <a:off x="831" y="418"/>
              <a:ext cx="7199" cy="5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2" name="Text Box 4"/>
            <p:cNvSpPr txBox="1">
              <a:spLocks noChangeArrowheads="1"/>
            </p:cNvSpPr>
            <p:nvPr/>
          </p:nvSpPr>
          <p:spPr bwMode="auto">
            <a:xfrm>
              <a:off x="831" y="3205"/>
              <a:ext cx="554" cy="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Pov.</a:t>
              </a:r>
            </a:p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line</a:t>
              </a:r>
              <a:endParaRPr lang="en-US" altLang="en-US"/>
            </a:p>
          </p:txBody>
        </p:sp>
        <p:sp>
          <p:nvSpPr>
            <p:cNvPr id="10253" name="Text Box 5"/>
            <p:cNvSpPr txBox="1">
              <a:spLocks noChangeArrowheads="1"/>
            </p:cNvSpPr>
            <p:nvPr/>
          </p:nvSpPr>
          <p:spPr bwMode="auto">
            <a:xfrm>
              <a:off x="2322" y="5548"/>
              <a:ext cx="553" cy="4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W</a:t>
              </a:r>
              <a:r>
                <a:rPr lang="en-US" altLang="en-US" sz="1200" baseline="-25000"/>
                <a:t>2</a:t>
              </a:r>
              <a:endParaRPr lang="en-US" altLang="en-US"/>
            </a:p>
          </p:txBody>
        </p:sp>
        <p:sp>
          <p:nvSpPr>
            <p:cNvPr id="10254" name="Text Box 6"/>
            <p:cNvSpPr txBox="1">
              <a:spLocks noChangeArrowheads="1"/>
            </p:cNvSpPr>
            <p:nvPr/>
          </p:nvSpPr>
          <p:spPr bwMode="auto">
            <a:xfrm>
              <a:off x="848" y="4355"/>
              <a:ext cx="553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W</a:t>
              </a:r>
              <a:r>
                <a:rPr lang="en-US" altLang="en-US" sz="1200" baseline="-25000"/>
                <a:t>2</a:t>
              </a:r>
              <a:endParaRPr lang="en-US" altLang="en-US"/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 rot="-5400000">
              <a:off x="98" y="1642"/>
              <a:ext cx="2020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Well-being</a:t>
              </a:r>
              <a:r>
                <a:rPr lang="en-US" altLang="en-US" sz="1600" baseline="-25000"/>
                <a:t>t+1</a:t>
              </a:r>
              <a:endParaRPr lang="en-US" altLang="en-US" sz="1600"/>
            </a:p>
          </p:txBody>
        </p:sp>
        <p:sp>
          <p:nvSpPr>
            <p:cNvPr id="10256" name="Line 8"/>
            <p:cNvSpPr>
              <a:spLocks noChangeShapeType="1"/>
            </p:cNvSpPr>
            <p:nvPr/>
          </p:nvSpPr>
          <p:spPr bwMode="auto">
            <a:xfrm flipH="1">
              <a:off x="1247" y="1254"/>
              <a:ext cx="8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9"/>
            <p:cNvSpPr>
              <a:spLocks noChangeShapeType="1"/>
            </p:cNvSpPr>
            <p:nvPr/>
          </p:nvSpPr>
          <p:spPr bwMode="auto">
            <a:xfrm>
              <a:off x="1246" y="5574"/>
              <a:ext cx="55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0"/>
            <p:cNvSpPr>
              <a:spLocks noChangeShapeType="1"/>
            </p:cNvSpPr>
            <p:nvPr/>
          </p:nvSpPr>
          <p:spPr bwMode="auto">
            <a:xfrm flipV="1">
              <a:off x="1246" y="1791"/>
              <a:ext cx="4453" cy="37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1"/>
            <p:cNvSpPr>
              <a:spLocks noChangeShapeType="1"/>
            </p:cNvSpPr>
            <p:nvPr/>
          </p:nvSpPr>
          <p:spPr bwMode="auto">
            <a:xfrm>
              <a:off x="1246" y="3484"/>
              <a:ext cx="249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2"/>
            <p:cNvSpPr>
              <a:spLocks noChangeShapeType="1"/>
            </p:cNvSpPr>
            <p:nvPr/>
          </p:nvSpPr>
          <p:spPr bwMode="auto">
            <a:xfrm>
              <a:off x="3738" y="3484"/>
              <a:ext cx="0" cy="20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Text Box 13"/>
            <p:cNvSpPr txBox="1">
              <a:spLocks noChangeArrowheads="1"/>
            </p:cNvSpPr>
            <p:nvPr/>
          </p:nvSpPr>
          <p:spPr bwMode="auto">
            <a:xfrm>
              <a:off x="5718" y="5435"/>
              <a:ext cx="1620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Well-being</a:t>
              </a:r>
              <a:r>
                <a:rPr lang="en-US" altLang="en-US" sz="1600" baseline="-25000"/>
                <a:t>t</a:t>
              </a:r>
              <a:endParaRPr lang="en-US" altLang="en-US" sz="1600"/>
            </a:p>
          </p:txBody>
        </p:sp>
        <p:sp>
          <p:nvSpPr>
            <p:cNvPr id="10262" name="Line 14"/>
            <p:cNvSpPr>
              <a:spLocks noChangeShapeType="1"/>
            </p:cNvSpPr>
            <p:nvPr/>
          </p:nvSpPr>
          <p:spPr bwMode="auto">
            <a:xfrm>
              <a:off x="2500" y="4474"/>
              <a:ext cx="0" cy="106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15"/>
            <p:cNvSpPr>
              <a:spLocks noChangeShapeType="1"/>
            </p:cNvSpPr>
            <p:nvPr/>
          </p:nvSpPr>
          <p:spPr bwMode="auto">
            <a:xfrm flipH="1">
              <a:off x="1247" y="4474"/>
              <a:ext cx="125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17"/>
            <p:cNvSpPr>
              <a:spLocks noChangeShapeType="1"/>
            </p:cNvSpPr>
            <p:nvPr/>
          </p:nvSpPr>
          <p:spPr bwMode="auto">
            <a:xfrm flipV="1">
              <a:off x="1532" y="5016"/>
              <a:ext cx="139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4" name="Text Box 24"/>
          <p:cNvSpPr txBox="1">
            <a:spLocks noChangeArrowheads="1"/>
          </p:cNvSpPr>
          <p:nvPr/>
        </p:nvSpPr>
        <p:spPr bwMode="auto">
          <a:xfrm>
            <a:off x="1762125" y="987425"/>
            <a:ext cx="617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2400" b="1">
                <a:latin typeface="Georgia" panose="02040502050405020303" pitchFamily="18" charset="0"/>
              </a:rPr>
              <a:t>Case (i): Welfare Dynamics With Unique Stable Dynamic Equilibrium: Unconditional Convergence</a:t>
            </a:r>
            <a:endParaRPr lang="en-US" altLang="en-US" sz="2400">
              <a:latin typeface="Georgia" panose="02040502050405020303" pitchFamily="18" charset="0"/>
            </a:endParaRPr>
          </a:p>
        </p:txBody>
      </p:sp>
      <p:sp>
        <p:nvSpPr>
          <p:cNvPr id="10245" name="Text Box 25"/>
          <p:cNvSpPr txBox="1">
            <a:spLocks noChangeArrowheads="1"/>
          </p:cNvSpPr>
          <p:nvPr/>
        </p:nvSpPr>
        <p:spPr bwMode="auto">
          <a:xfrm>
            <a:off x="685800" y="5902630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Georgia" panose="02040502050405020303" pitchFamily="18" charset="0"/>
              </a:rPr>
              <a:t>Implies unique, common path dynamics. In expectation, no one escapes poverty.  (Empirical examples: </a:t>
            </a:r>
            <a:r>
              <a:rPr lang="en-US" altLang="en-US" sz="2000" dirty="0" smtClean="0">
                <a:latin typeface="Georgia" panose="02040502050405020303" pitchFamily="18" charset="0"/>
              </a:rPr>
              <a:t>degraded rural highlands of Ethiopia, </a:t>
            </a:r>
            <a:r>
              <a:rPr lang="en-US" altLang="en-US" sz="2000" dirty="0" err="1" smtClean="0">
                <a:latin typeface="Georgia" panose="02040502050405020303" pitchFamily="18" charset="0"/>
              </a:rPr>
              <a:t>Kwak</a:t>
            </a:r>
            <a:r>
              <a:rPr lang="en-US" altLang="en-US" sz="2000" dirty="0" smtClean="0">
                <a:latin typeface="Georgia" panose="02040502050405020303" pitchFamily="18" charset="0"/>
              </a:rPr>
              <a:t> &amp; Smith </a:t>
            </a:r>
            <a:r>
              <a:rPr lang="en-US" altLang="en-US" sz="2000" i="1" dirty="0" smtClean="0">
                <a:latin typeface="Georgia" panose="02040502050405020303" pitchFamily="18" charset="0"/>
              </a:rPr>
              <a:t>JDS</a:t>
            </a:r>
            <a:r>
              <a:rPr lang="en-US" altLang="en-US" sz="2000" dirty="0" smtClean="0">
                <a:latin typeface="Georgia" panose="02040502050405020303" pitchFamily="18" charset="0"/>
              </a:rPr>
              <a:t> 2013; Naschold </a:t>
            </a:r>
            <a:r>
              <a:rPr lang="en-US" altLang="en-US" sz="2000" i="1" dirty="0" smtClean="0">
                <a:latin typeface="Georgia" panose="02040502050405020303" pitchFamily="18" charset="0"/>
              </a:rPr>
              <a:t>JDS</a:t>
            </a:r>
            <a:r>
              <a:rPr lang="en-US" altLang="en-US" sz="2000" dirty="0" smtClean="0">
                <a:latin typeface="Georgia" panose="02040502050405020303" pitchFamily="18" charset="0"/>
              </a:rPr>
              <a:t> 2013)</a:t>
            </a:r>
            <a:endParaRPr lang="en-US" altLang="en-US" sz="2000" dirty="0">
              <a:latin typeface="Georgia" panose="02040502050405020303" pitchFamily="18" charset="0"/>
            </a:endParaRPr>
          </a:p>
        </p:txBody>
      </p:sp>
      <p:sp>
        <p:nvSpPr>
          <p:cNvPr id="10246" name="Freeform 27"/>
          <p:cNvSpPr>
            <a:spLocks/>
          </p:cNvSpPr>
          <p:nvPr/>
        </p:nvSpPr>
        <p:spPr bwMode="auto">
          <a:xfrm>
            <a:off x="1905000" y="3581400"/>
            <a:ext cx="4800600" cy="2209800"/>
          </a:xfrm>
          <a:custGeom>
            <a:avLst/>
            <a:gdLst>
              <a:gd name="T0" fmla="*/ 0 w 2544"/>
              <a:gd name="T1" fmla="*/ 2147483647 h 1488"/>
              <a:gd name="T2" fmla="*/ 2147483647 w 2544"/>
              <a:gd name="T3" fmla="*/ 2147483647 h 1488"/>
              <a:gd name="T4" fmla="*/ 2147483647 w 2544"/>
              <a:gd name="T5" fmla="*/ 0 h 1488"/>
              <a:gd name="T6" fmla="*/ 0 60000 65536"/>
              <a:gd name="T7" fmla="*/ 0 60000 65536"/>
              <a:gd name="T8" fmla="*/ 0 60000 65536"/>
              <a:gd name="T9" fmla="*/ 0 w 2544"/>
              <a:gd name="T10" fmla="*/ 0 h 1488"/>
              <a:gd name="T11" fmla="*/ 2544 w 2544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1488">
                <a:moveTo>
                  <a:pt x="0" y="1488"/>
                </a:moveTo>
                <a:cubicBezTo>
                  <a:pt x="148" y="1252"/>
                  <a:pt x="296" y="1016"/>
                  <a:pt x="720" y="768"/>
                </a:cubicBezTo>
                <a:cubicBezTo>
                  <a:pt x="1144" y="520"/>
                  <a:pt x="2240" y="128"/>
                  <a:pt x="25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28"/>
          <p:cNvSpPr>
            <a:spLocks noChangeShapeType="1"/>
          </p:cNvSpPr>
          <p:nvPr/>
        </p:nvSpPr>
        <p:spPr bwMode="auto">
          <a:xfrm flipV="1">
            <a:off x="2819400" y="4876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31"/>
          <p:cNvSpPr>
            <a:spLocks noChangeShapeType="1"/>
          </p:cNvSpPr>
          <p:nvPr/>
        </p:nvSpPr>
        <p:spPr bwMode="auto">
          <a:xfrm flipH="1">
            <a:off x="5410200" y="3886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32"/>
          <p:cNvSpPr>
            <a:spLocks noChangeShapeType="1"/>
          </p:cNvSpPr>
          <p:nvPr/>
        </p:nvSpPr>
        <p:spPr bwMode="auto">
          <a:xfrm flipH="1">
            <a:off x="3810000" y="43434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6" descr="cu_logo_sml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2"/>
          <p:cNvGrpSpPr>
            <a:grpSpLocks noChangeAspect="1"/>
          </p:cNvGrpSpPr>
          <p:nvPr/>
        </p:nvGrpSpPr>
        <p:grpSpPr bwMode="auto">
          <a:xfrm>
            <a:off x="1957388" y="1371600"/>
            <a:ext cx="5815011" cy="4474926"/>
            <a:chOff x="831" y="418"/>
            <a:chExt cx="7199" cy="5576"/>
          </a:xfrm>
        </p:grpSpPr>
        <p:sp>
          <p:nvSpPr>
            <p:cNvPr id="11279" name="AutoShape 3"/>
            <p:cNvSpPr>
              <a:spLocks noChangeAspect="1" noChangeArrowheads="1"/>
            </p:cNvSpPr>
            <p:nvPr/>
          </p:nvSpPr>
          <p:spPr bwMode="auto">
            <a:xfrm>
              <a:off x="831" y="418"/>
              <a:ext cx="7199" cy="5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0" name="Text Box 4"/>
            <p:cNvSpPr txBox="1">
              <a:spLocks noChangeArrowheads="1"/>
            </p:cNvSpPr>
            <p:nvPr/>
          </p:nvSpPr>
          <p:spPr bwMode="auto">
            <a:xfrm>
              <a:off x="831" y="3205"/>
              <a:ext cx="554" cy="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Pov.</a:t>
              </a:r>
            </a:p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line</a:t>
              </a:r>
              <a:endParaRPr lang="en-US" altLang="en-US"/>
            </a:p>
          </p:txBody>
        </p:sp>
        <p:sp>
          <p:nvSpPr>
            <p:cNvPr id="11281" name="Text Box 5"/>
            <p:cNvSpPr txBox="1">
              <a:spLocks noChangeArrowheads="1"/>
            </p:cNvSpPr>
            <p:nvPr/>
          </p:nvSpPr>
          <p:spPr bwMode="auto">
            <a:xfrm>
              <a:off x="4158" y="5574"/>
              <a:ext cx="553" cy="4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W</a:t>
              </a:r>
              <a:r>
                <a:rPr lang="en-US" altLang="en-US" sz="1200" baseline="-25000"/>
                <a:t>2</a:t>
              </a:r>
              <a:endParaRPr lang="en-US" altLang="en-US"/>
            </a:p>
          </p:txBody>
        </p:sp>
        <p:sp>
          <p:nvSpPr>
            <p:cNvPr id="11282" name="Text Box 6"/>
            <p:cNvSpPr txBox="1">
              <a:spLocks noChangeArrowheads="1"/>
            </p:cNvSpPr>
            <p:nvPr/>
          </p:nvSpPr>
          <p:spPr bwMode="auto">
            <a:xfrm>
              <a:off x="848" y="2647"/>
              <a:ext cx="553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W</a:t>
              </a:r>
              <a:r>
                <a:rPr lang="en-US" altLang="en-US" sz="1200" baseline="-25000"/>
                <a:t>2</a:t>
              </a:r>
              <a:endParaRPr lang="en-US" altLang="en-US"/>
            </a:p>
          </p:txBody>
        </p:sp>
        <p:sp>
          <p:nvSpPr>
            <p:cNvPr id="11283" name="Line 8"/>
            <p:cNvSpPr>
              <a:spLocks noChangeShapeType="1"/>
            </p:cNvSpPr>
            <p:nvPr/>
          </p:nvSpPr>
          <p:spPr bwMode="auto">
            <a:xfrm flipH="1">
              <a:off x="1247" y="1254"/>
              <a:ext cx="8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9"/>
            <p:cNvSpPr>
              <a:spLocks noChangeShapeType="1"/>
            </p:cNvSpPr>
            <p:nvPr/>
          </p:nvSpPr>
          <p:spPr bwMode="auto">
            <a:xfrm>
              <a:off x="1246" y="5574"/>
              <a:ext cx="55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10"/>
            <p:cNvSpPr>
              <a:spLocks noChangeShapeType="1"/>
            </p:cNvSpPr>
            <p:nvPr/>
          </p:nvSpPr>
          <p:spPr bwMode="auto">
            <a:xfrm flipV="1">
              <a:off x="1246" y="1491"/>
              <a:ext cx="4829" cy="40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11"/>
            <p:cNvSpPr>
              <a:spLocks noChangeShapeType="1"/>
            </p:cNvSpPr>
            <p:nvPr/>
          </p:nvSpPr>
          <p:spPr bwMode="auto">
            <a:xfrm>
              <a:off x="1246" y="3484"/>
              <a:ext cx="249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12"/>
            <p:cNvSpPr>
              <a:spLocks noChangeShapeType="1"/>
            </p:cNvSpPr>
            <p:nvPr/>
          </p:nvSpPr>
          <p:spPr bwMode="auto">
            <a:xfrm>
              <a:off x="3738" y="3484"/>
              <a:ext cx="0" cy="20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14"/>
            <p:cNvSpPr>
              <a:spLocks noChangeShapeType="1"/>
            </p:cNvSpPr>
            <p:nvPr/>
          </p:nvSpPr>
          <p:spPr bwMode="auto">
            <a:xfrm>
              <a:off x="4361" y="2926"/>
              <a:ext cx="1" cy="264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15"/>
            <p:cNvSpPr>
              <a:spLocks noChangeShapeType="1"/>
            </p:cNvSpPr>
            <p:nvPr/>
          </p:nvSpPr>
          <p:spPr bwMode="auto">
            <a:xfrm flipH="1">
              <a:off x="1255" y="2926"/>
              <a:ext cx="3106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16"/>
            <p:cNvSpPr>
              <a:spLocks/>
            </p:cNvSpPr>
            <p:nvPr/>
          </p:nvSpPr>
          <p:spPr bwMode="auto">
            <a:xfrm>
              <a:off x="1255" y="1533"/>
              <a:ext cx="5815" cy="3903"/>
            </a:xfrm>
            <a:custGeom>
              <a:avLst/>
              <a:gdLst>
                <a:gd name="T0" fmla="*/ 0 w 7380"/>
                <a:gd name="T1" fmla="*/ 2264 h 4680"/>
                <a:gd name="T2" fmla="*/ 1180 w 7380"/>
                <a:gd name="T3" fmla="*/ 1045 h 4680"/>
                <a:gd name="T4" fmla="*/ 2844 w 7380"/>
                <a:gd name="T5" fmla="*/ 0 h 4680"/>
                <a:gd name="T6" fmla="*/ 0 60000 65536"/>
                <a:gd name="T7" fmla="*/ 0 60000 65536"/>
                <a:gd name="T8" fmla="*/ 0 60000 65536"/>
                <a:gd name="T9" fmla="*/ 0 w 7380"/>
                <a:gd name="T10" fmla="*/ 0 h 4680"/>
                <a:gd name="T11" fmla="*/ 7380 w 7380"/>
                <a:gd name="T12" fmla="*/ 4680 h 4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80" h="4680">
                  <a:moveTo>
                    <a:pt x="0" y="4680"/>
                  </a:moveTo>
                  <a:cubicBezTo>
                    <a:pt x="915" y="3810"/>
                    <a:pt x="1830" y="2940"/>
                    <a:pt x="3060" y="2160"/>
                  </a:cubicBezTo>
                  <a:cubicBezTo>
                    <a:pt x="4290" y="1380"/>
                    <a:pt x="5835" y="690"/>
                    <a:pt x="738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17"/>
            <p:cNvSpPr>
              <a:spLocks noChangeShapeType="1"/>
            </p:cNvSpPr>
            <p:nvPr/>
          </p:nvSpPr>
          <p:spPr bwMode="auto">
            <a:xfrm flipV="1">
              <a:off x="1532" y="5016"/>
              <a:ext cx="139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18"/>
            <p:cNvSpPr>
              <a:spLocks noChangeShapeType="1"/>
            </p:cNvSpPr>
            <p:nvPr/>
          </p:nvSpPr>
          <p:spPr bwMode="auto">
            <a:xfrm flipV="1">
              <a:off x="2086" y="4459"/>
              <a:ext cx="138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19"/>
            <p:cNvSpPr>
              <a:spLocks noChangeShapeType="1"/>
            </p:cNvSpPr>
            <p:nvPr/>
          </p:nvSpPr>
          <p:spPr bwMode="auto">
            <a:xfrm flipH="1">
              <a:off x="4855" y="2508"/>
              <a:ext cx="277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20"/>
            <p:cNvSpPr>
              <a:spLocks noChangeShapeType="1"/>
            </p:cNvSpPr>
            <p:nvPr/>
          </p:nvSpPr>
          <p:spPr bwMode="auto">
            <a:xfrm flipH="1">
              <a:off x="6378" y="1672"/>
              <a:ext cx="416" cy="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21"/>
            <p:cNvSpPr>
              <a:spLocks noChangeShapeType="1"/>
            </p:cNvSpPr>
            <p:nvPr/>
          </p:nvSpPr>
          <p:spPr bwMode="auto">
            <a:xfrm flipV="1">
              <a:off x="3609" y="3205"/>
              <a:ext cx="277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8" name="Freeform 27"/>
          <p:cNvSpPr>
            <a:spLocks/>
          </p:cNvSpPr>
          <p:nvPr/>
        </p:nvSpPr>
        <p:spPr bwMode="auto">
          <a:xfrm>
            <a:off x="1905000" y="3581400"/>
            <a:ext cx="4800600" cy="2209800"/>
          </a:xfrm>
          <a:custGeom>
            <a:avLst/>
            <a:gdLst>
              <a:gd name="T0" fmla="*/ 0 w 2544"/>
              <a:gd name="T1" fmla="*/ 2147483647 h 1488"/>
              <a:gd name="T2" fmla="*/ 2147483647 w 2544"/>
              <a:gd name="T3" fmla="*/ 2147483647 h 1488"/>
              <a:gd name="T4" fmla="*/ 2147483647 w 2544"/>
              <a:gd name="T5" fmla="*/ 0 h 1488"/>
              <a:gd name="T6" fmla="*/ 0 60000 65536"/>
              <a:gd name="T7" fmla="*/ 0 60000 65536"/>
              <a:gd name="T8" fmla="*/ 0 60000 65536"/>
              <a:gd name="T9" fmla="*/ 0 w 2544"/>
              <a:gd name="T10" fmla="*/ 0 h 1488"/>
              <a:gd name="T11" fmla="*/ 2544 w 2544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1488">
                <a:moveTo>
                  <a:pt x="0" y="1488"/>
                </a:moveTo>
                <a:cubicBezTo>
                  <a:pt x="148" y="1252"/>
                  <a:pt x="296" y="1016"/>
                  <a:pt x="720" y="768"/>
                </a:cubicBezTo>
                <a:cubicBezTo>
                  <a:pt x="1144" y="520"/>
                  <a:pt x="2240" y="128"/>
                  <a:pt x="25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28"/>
          <p:cNvSpPr>
            <a:spLocks noChangeShapeType="1"/>
          </p:cNvSpPr>
          <p:nvPr/>
        </p:nvSpPr>
        <p:spPr bwMode="auto">
          <a:xfrm flipV="1">
            <a:off x="2819400" y="4876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Text Box 29"/>
          <p:cNvSpPr txBox="1"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Low group</a:t>
            </a:r>
          </a:p>
        </p:txBody>
      </p:sp>
      <p:sp>
        <p:nvSpPr>
          <p:cNvPr id="11271" name="Text Box 30"/>
          <p:cNvSpPr txBox="1">
            <a:spLocks noChangeArrowheads="1"/>
          </p:cNvSpPr>
          <p:nvPr/>
        </p:nvSpPr>
        <p:spPr bwMode="auto">
          <a:xfrm>
            <a:off x="6781800" y="19812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High group</a:t>
            </a:r>
          </a:p>
        </p:txBody>
      </p:sp>
      <p:sp>
        <p:nvSpPr>
          <p:cNvPr id="11272" name="Line 31"/>
          <p:cNvSpPr>
            <a:spLocks noChangeShapeType="1"/>
          </p:cNvSpPr>
          <p:nvPr/>
        </p:nvSpPr>
        <p:spPr bwMode="auto">
          <a:xfrm flipH="1">
            <a:off x="5410200" y="3886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32"/>
          <p:cNvSpPr>
            <a:spLocks noChangeShapeType="1"/>
          </p:cNvSpPr>
          <p:nvPr/>
        </p:nvSpPr>
        <p:spPr bwMode="auto">
          <a:xfrm flipH="1">
            <a:off x="3810000" y="43434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45"/>
          <p:cNvSpPr txBox="1">
            <a:spLocks noChangeArrowheads="1"/>
          </p:cNvSpPr>
          <p:nvPr/>
        </p:nvSpPr>
        <p:spPr bwMode="auto">
          <a:xfrm>
            <a:off x="152400" y="5867016"/>
            <a:ext cx="883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Georgia" panose="02040502050405020303" pitchFamily="18" charset="0"/>
              </a:rPr>
              <a:t>Implies unique path dynamics with a single stable dynamic equilibrium that differs among distinct groups (Ex: SC/ST in rural India, social </a:t>
            </a:r>
            <a:r>
              <a:rPr lang="en-US" altLang="en-US" sz="2000" dirty="0" smtClean="0">
                <a:latin typeface="Georgia" panose="02040502050405020303" pitchFamily="18" charset="0"/>
              </a:rPr>
              <a:t>groups/rules; Naschold </a:t>
            </a:r>
            <a:r>
              <a:rPr lang="en-US" altLang="en-US" sz="2000" i="1" dirty="0" smtClean="0">
                <a:latin typeface="Georgia" panose="02040502050405020303" pitchFamily="18" charset="0"/>
              </a:rPr>
              <a:t>WD </a:t>
            </a:r>
            <a:r>
              <a:rPr lang="en-US" altLang="en-US" sz="2000" dirty="0" smtClean="0">
                <a:latin typeface="Georgia" panose="02040502050405020303" pitchFamily="18" charset="0"/>
              </a:rPr>
              <a:t>2012)</a:t>
            </a:r>
            <a:endParaRPr lang="en-US" altLang="en-US" sz="2000" dirty="0">
              <a:latin typeface="Georgia" panose="02040502050405020303" pitchFamily="18" charset="0"/>
            </a:endParaRPr>
          </a:p>
        </p:txBody>
      </p:sp>
      <p:sp>
        <p:nvSpPr>
          <p:cNvPr id="11275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  <p:sp>
        <p:nvSpPr>
          <p:cNvPr id="11276" name="Text Box 24"/>
          <p:cNvSpPr txBox="1">
            <a:spLocks noChangeArrowheads="1"/>
          </p:cNvSpPr>
          <p:nvPr/>
        </p:nvSpPr>
        <p:spPr bwMode="auto">
          <a:xfrm>
            <a:off x="1725613" y="981075"/>
            <a:ext cx="617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eorgia" panose="02040502050405020303" pitchFamily="18" charset="0"/>
              </a:rPr>
              <a:t>Case (ii): Welfare Dynamics With Distinct Stable Dynamic Equilibrium:</a:t>
            </a:r>
          </a:p>
          <a:p>
            <a:pPr algn="ctr" eaLnBrk="1" hangingPunct="1"/>
            <a:r>
              <a:rPr lang="en-US" altLang="en-US" sz="2400" b="1">
                <a:latin typeface="Georgia" panose="02040502050405020303" pitchFamily="18" charset="0"/>
              </a:rPr>
              <a:t>Conditional Convergence</a:t>
            </a:r>
            <a:endParaRPr lang="en-US" altLang="en-US" sz="2400">
              <a:latin typeface="Georgia" panose="02040502050405020303" pitchFamily="18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071407" y="5533670"/>
            <a:ext cx="13890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Well-</a:t>
            </a:r>
            <a:r>
              <a:rPr lang="en-US" altLang="en-US" sz="1600" dirty="0" err="1"/>
              <a:t>being</a:t>
            </a:r>
            <a:r>
              <a:rPr lang="en-US" altLang="en-US" sz="1600" baseline="-25000" dirty="0" err="1"/>
              <a:t>t</a:t>
            </a:r>
            <a:endParaRPr lang="en-US" altLang="en-US" sz="1600" dirty="0"/>
          </a:p>
        </p:txBody>
      </p:sp>
      <p:sp>
        <p:nvSpPr>
          <p:cNvPr id="11278" name="Text Box 7"/>
          <p:cNvSpPr txBox="1">
            <a:spLocks noChangeArrowheads="1"/>
          </p:cNvSpPr>
          <p:nvPr/>
        </p:nvSpPr>
        <p:spPr bwMode="auto">
          <a:xfrm rot="-5400000">
            <a:off x="918369" y="2463006"/>
            <a:ext cx="1720850" cy="357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Well-being</a:t>
            </a:r>
            <a:r>
              <a:rPr lang="en-US" altLang="en-US" sz="1600" baseline="-25000"/>
              <a:t>t+1</a:t>
            </a:r>
            <a:endParaRPr lang="en-US" altLang="en-US" sz="1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6" descr="cu_logo_sml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2"/>
          <p:cNvGrpSpPr>
            <a:grpSpLocks noChangeAspect="1"/>
          </p:cNvGrpSpPr>
          <p:nvPr/>
        </p:nvGrpSpPr>
        <p:grpSpPr bwMode="auto">
          <a:xfrm>
            <a:off x="1714500" y="1358900"/>
            <a:ext cx="6172200" cy="4749800"/>
            <a:chOff x="831" y="418"/>
            <a:chExt cx="7199" cy="5576"/>
          </a:xfrm>
        </p:grpSpPr>
        <p:sp>
          <p:nvSpPr>
            <p:cNvPr id="13333" name="AutoShape 3"/>
            <p:cNvSpPr>
              <a:spLocks noChangeAspect="1" noChangeArrowheads="1"/>
            </p:cNvSpPr>
            <p:nvPr/>
          </p:nvSpPr>
          <p:spPr bwMode="auto">
            <a:xfrm>
              <a:off x="831" y="418"/>
              <a:ext cx="7199" cy="5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4" name="Text Box 4"/>
            <p:cNvSpPr txBox="1">
              <a:spLocks noChangeArrowheads="1"/>
            </p:cNvSpPr>
            <p:nvPr/>
          </p:nvSpPr>
          <p:spPr bwMode="auto">
            <a:xfrm>
              <a:off x="831" y="3205"/>
              <a:ext cx="554" cy="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Pov.</a:t>
              </a:r>
            </a:p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line</a:t>
              </a:r>
              <a:endParaRPr lang="en-US" altLang="en-US"/>
            </a:p>
          </p:txBody>
        </p:sp>
        <p:sp>
          <p:nvSpPr>
            <p:cNvPr id="13335" name="Line 8"/>
            <p:cNvSpPr>
              <a:spLocks noChangeShapeType="1"/>
            </p:cNvSpPr>
            <p:nvPr/>
          </p:nvSpPr>
          <p:spPr bwMode="auto">
            <a:xfrm flipH="1">
              <a:off x="1247" y="1254"/>
              <a:ext cx="8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9"/>
            <p:cNvSpPr>
              <a:spLocks noChangeShapeType="1"/>
            </p:cNvSpPr>
            <p:nvPr/>
          </p:nvSpPr>
          <p:spPr bwMode="auto">
            <a:xfrm>
              <a:off x="1246" y="5574"/>
              <a:ext cx="55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10"/>
            <p:cNvSpPr>
              <a:spLocks noChangeShapeType="1"/>
            </p:cNvSpPr>
            <p:nvPr/>
          </p:nvSpPr>
          <p:spPr bwMode="auto">
            <a:xfrm flipV="1">
              <a:off x="1246" y="975"/>
              <a:ext cx="5409" cy="45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11"/>
            <p:cNvSpPr>
              <a:spLocks noChangeShapeType="1"/>
            </p:cNvSpPr>
            <p:nvPr/>
          </p:nvSpPr>
          <p:spPr bwMode="auto">
            <a:xfrm>
              <a:off x="1246" y="3484"/>
              <a:ext cx="249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12"/>
            <p:cNvSpPr>
              <a:spLocks noChangeShapeType="1"/>
            </p:cNvSpPr>
            <p:nvPr/>
          </p:nvSpPr>
          <p:spPr bwMode="auto">
            <a:xfrm>
              <a:off x="3738" y="3484"/>
              <a:ext cx="0" cy="20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6" name="Freeform 33"/>
          <p:cNvSpPr>
            <a:spLocks/>
          </p:cNvSpPr>
          <p:nvPr/>
        </p:nvSpPr>
        <p:spPr bwMode="auto">
          <a:xfrm>
            <a:off x="2095500" y="1712913"/>
            <a:ext cx="5486400" cy="4038600"/>
          </a:xfrm>
          <a:custGeom>
            <a:avLst/>
            <a:gdLst>
              <a:gd name="T0" fmla="*/ 0 w 3456"/>
              <a:gd name="T1" fmla="*/ 2147483647 h 2544"/>
              <a:gd name="T2" fmla="*/ 2147483647 w 3456"/>
              <a:gd name="T3" fmla="*/ 2147483647 h 2544"/>
              <a:gd name="T4" fmla="*/ 2147483647 w 3456"/>
              <a:gd name="T5" fmla="*/ 2147483647 h 2544"/>
              <a:gd name="T6" fmla="*/ 2147483647 w 3456"/>
              <a:gd name="T7" fmla="*/ 2147483647 h 2544"/>
              <a:gd name="T8" fmla="*/ 2147483647 w 3456"/>
              <a:gd name="T9" fmla="*/ 2147483647 h 2544"/>
              <a:gd name="T10" fmla="*/ 2147483647 w 3456"/>
              <a:gd name="T11" fmla="*/ 2147483647 h 2544"/>
              <a:gd name="T12" fmla="*/ 2147483647 w 3456"/>
              <a:gd name="T13" fmla="*/ 0 h 25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56"/>
              <a:gd name="T22" fmla="*/ 0 h 2544"/>
              <a:gd name="T23" fmla="*/ 3456 w 3456"/>
              <a:gd name="T24" fmla="*/ 2544 h 25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56" h="2544">
                <a:moveTo>
                  <a:pt x="0" y="2544"/>
                </a:moveTo>
                <a:cubicBezTo>
                  <a:pt x="12" y="2412"/>
                  <a:pt x="24" y="2280"/>
                  <a:pt x="144" y="2208"/>
                </a:cubicBezTo>
                <a:cubicBezTo>
                  <a:pt x="264" y="2136"/>
                  <a:pt x="576" y="2232"/>
                  <a:pt x="720" y="2112"/>
                </a:cubicBezTo>
                <a:cubicBezTo>
                  <a:pt x="864" y="1992"/>
                  <a:pt x="808" y="1648"/>
                  <a:pt x="1008" y="1488"/>
                </a:cubicBezTo>
                <a:cubicBezTo>
                  <a:pt x="1208" y="1328"/>
                  <a:pt x="1688" y="1352"/>
                  <a:pt x="1920" y="1152"/>
                </a:cubicBezTo>
                <a:cubicBezTo>
                  <a:pt x="2152" y="952"/>
                  <a:pt x="2144" y="480"/>
                  <a:pt x="2400" y="288"/>
                </a:cubicBezTo>
                <a:cubicBezTo>
                  <a:pt x="2656" y="96"/>
                  <a:pt x="3056" y="48"/>
                  <a:pt x="345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34"/>
          <p:cNvSpPr>
            <a:spLocks noChangeShapeType="1"/>
          </p:cNvSpPr>
          <p:nvPr/>
        </p:nvSpPr>
        <p:spPr bwMode="auto">
          <a:xfrm flipV="1">
            <a:off x="2057400" y="5257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35"/>
          <p:cNvSpPr>
            <a:spLocks noChangeShapeType="1"/>
          </p:cNvSpPr>
          <p:nvPr/>
        </p:nvSpPr>
        <p:spPr bwMode="auto">
          <a:xfrm flipH="1">
            <a:off x="2743200" y="5181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36"/>
          <p:cNvSpPr>
            <a:spLocks noChangeShapeType="1"/>
          </p:cNvSpPr>
          <p:nvPr/>
        </p:nvSpPr>
        <p:spPr bwMode="auto">
          <a:xfrm flipV="1">
            <a:off x="3505200" y="4038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37"/>
          <p:cNvSpPr>
            <a:spLocks noChangeShapeType="1"/>
          </p:cNvSpPr>
          <p:nvPr/>
        </p:nvSpPr>
        <p:spPr bwMode="auto">
          <a:xfrm flipH="1">
            <a:off x="4648200" y="3657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38"/>
          <p:cNvSpPr>
            <a:spLocks noChangeShapeType="1"/>
          </p:cNvSpPr>
          <p:nvPr/>
        </p:nvSpPr>
        <p:spPr bwMode="auto">
          <a:xfrm flipV="1">
            <a:off x="5867400" y="2057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39"/>
          <p:cNvSpPr>
            <a:spLocks noChangeShapeType="1"/>
          </p:cNvSpPr>
          <p:nvPr/>
        </p:nvSpPr>
        <p:spPr bwMode="auto">
          <a:xfrm flipH="1">
            <a:off x="6934200" y="1752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Rectangle 40"/>
          <p:cNvSpPr>
            <a:spLocks noChangeArrowheads="1"/>
          </p:cNvSpPr>
          <p:nvPr/>
        </p:nvSpPr>
        <p:spPr bwMode="auto">
          <a:xfrm>
            <a:off x="2078038" y="2082800"/>
            <a:ext cx="1427162" cy="365760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Text Box 41"/>
          <p:cNvSpPr txBox="1">
            <a:spLocks noChangeArrowheads="1"/>
          </p:cNvSpPr>
          <p:nvPr/>
        </p:nvSpPr>
        <p:spPr bwMode="auto">
          <a:xfrm>
            <a:off x="2057400" y="2133600"/>
            <a:ext cx="129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/>
              <a:t>Chronic poverty  region</a:t>
            </a:r>
          </a:p>
        </p:txBody>
      </p:sp>
      <p:sp>
        <p:nvSpPr>
          <p:cNvPr id="13325" name="Rectangle 42"/>
          <p:cNvSpPr>
            <a:spLocks noChangeArrowheads="1"/>
          </p:cNvSpPr>
          <p:nvPr/>
        </p:nvSpPr>
        <p:spPr bwMode="auto">
          <a:xfrm>
            <a:off x="3505200" y="2111375"/>
            <a:ext cx="2057400" cy="36576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sp>
        <p:nvSpPr>
          <p:cNvPr id="13326" name="Text Box 43"/>
          <p:cNvSpPr txBox="1">
            <a:spLocks noChangeArrowheads="1"/>
          </p:cNvSpPr>
          <p:nvPr/>
        </p:nvSpPr>
        <p:spPr bwMode="auto">
          <a:xfrm>
            <a:off x="3581400" y="2209800"/>
            <a:ext cx="129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/>
              <a:t>Transitory poverty region</a:t>
            </a:r>
          </a:p>
        </p:txBody>
      </p:sp>
      <p:sp>
        <p:nvSpPr>
          <p:cNvPr id="13327" name="Text Box 46"/>
          <p:cNvSpPr txBox="1">
            <a:spLocks noChangeArrowheads="1"/>
          </p:cNvSpPr>
          <p:nvPr/>
        </p:nvSpPr>
        <p:spPr bwMode="auto">
          <a:xfrm>
            <a:off x="419100" y="5864225"/>
            <a:ext cx="845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Georgia" panose="02040502050405020303" pitchFamily="18" charset="0"/>
              </a:rPr>
              <a:t>Implies nonlinear path dynamics with at least one unstable dynamic equilibrium/threshold effect/tipping point (Ex: East African pastoralists</a:t>
            </a:r>
            <a:r>
              <a:rPr lang="en-US" altLang="en-US" sz="2000" dirty="0" smtClean="0">
                <a:latin typeface="Georgia" panose="02040502050405020303" pitchFamily="18" charset="0"/>
              </a:rPr>
              <a:t>; soils;  </a:t>
            </a:r>
            <a:r>
              <a:rPr lang="en-US" altLang="en-US" sz="2000" dirty="0">
                <a:latin typeface="Georgia" panose="02040502050405020303" pitchFamily="18" charset="0"/>
              </a:rPr>
              <a:t>infectious disease-poverty interactions; nutritional poverty </a:t>
            </a:r>
            <a:r>
              <a:rPr lang="en-US" altLang="en-US" sz="2000" dirty="0" smtClean="0">
                <a:latin typeface="Georgia" panose="02040502050405020303" pitchFamily="18" charset="0"/>
              </a:rPr>
              <a:t>traps)</a:t>
            </a:r>
            <a:endParaRPr lang="en-US" altLang="en-US" sz="2000" dirty="0">
              <a:latin typeface="Georgia" panose="02040502050405020303" pitchFamily="18" charset="0"/>
            </a:endParaRPr>
          </a:p>
        </p:txBody>
      </p:sp>
      <p:sp>
        <p:nvSpPr>
          <p:cNvPr id="13328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  <p:sp>
        <p:nvSpPr>
          <p:cNvPr id="13329" name="Text Box 24"/>
          <p:cNvSpPr txBox="1">
            <a:spLocks noChangeArrowheads="1"/>
          </p:cNvSpPr>
          <p:nvPr/>
        </p:nvSpPr>
        <p:spPr bwMode="auto">
          <a:xfrm>
            <a:off x="1898650" y="1017588"/>
            <a:ext cx="617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eorgia" panose="02040502050405020303" pitchFamily="18" charset="0"/>
              </a:rPr>
              <a:t>Case (iii): Welfare Dynamics With Multiple Stable Dynamic Equilibria</a:t>
            </a:r>
            <a:endParaRPr lang="en-US" altLang="en-US" sz="2400">
              <a:latin typeface="Georgia" panose="02040502050405020303" pitchFamily="18" charset="0"/>
            </a:endParaRPr>
          </a:p>
        </p:txBody>
      </p:sp>
      <p:sp>
        <p:nvSpPr>
          <p:cNvPr id="13330" name="Text Box 43"/>
          <p:cNvSpPr txBox="1">
            <a:spLocks noChangeArrowheads="1"/>
          </p:cNvSpPr>
          <p:nvPr/>
        </p:nvSpPr>
        <p:spPr bwMode="auto">
          <a:xfrm>
            <a:off x="5975350" y="2224088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/>
              <a:t>Non-poor region</a:t>
            </a:r>
          </a:p>
        </p:txBody>
      </p:sp>
      <p:sp>
        <p:nvSpPr>
          <p:cNvPr id="13331" name="Text Box 13"/>
          <p:cNvSpPr txBox="1">
            <a:spLocks noChangeArrowheads="1"/>
          </p:cNvSpPr>
          <p:nvPr/>
        </p:nvSpPr>
        <p:spPr bwMode="auto">
          <a:xfrm>
            <a:off x="5730875" y="5591175"/>
            <a:ext cx="13890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Well-being</a:t>
            </a:r>
            <a:r>
              <a:rPr lang="en-US" altLang="en-US" sz="1600" baseline="-25000"/>
              <a:t>t</a:t>
            </a:r>
            <a:endParaRPr lang="en-US" altLang="en-US" sz="1600"/>
          </a:p>
        </p:txBody>
      </p:sp>
      <p:sp>
        <p:nvSpPr>
          <p:cNvPr id="13332" name="Text Box 7"/>
          <p:cNvSpPr txBox="1">
            <a:spLocks noChangeArrowheads="1"/>
          </p:cNvSpPr>
          <p:nvPr/>
        </p:nvSpPr>
        <p:spPr bwMode="auto">
          <a:xfrm rot="-5400000">
            <a:off x="1097757" y="2475706"/>
            <a:ext cx="1720850" cy="357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Well-being</a:t>
            </a:r>
            <a:r>
              <a:rPr lang="en-US" altLang="en-US" sz="1600" baseline="-25000"/>
              <a:t>t+1</a:t>
            </a:r>
            <a:endParaRPr lang="en-US" altLang="en-US" sz="1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724400" y="0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Poverty </a:t>
            </a:r>
            <a:r>
              <a:rPr lang="en-US" altLang="ja-JP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Traps, Ecology </a:t>
            </a:r>
            <a:r>
              <a:rPr lang="en-US" altLang="ja-JP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and Resilience</a:t>
            </a:r>
            <a:endParaRPr lang="en-US" altLang="en-US" sz="3600" dirty="0">
              <a:latin typeface="Georgia" panose="02040502050405020303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4419600" cy="46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en-US" sz="2400" b="1" dirty="0">
                <a:latin typeface="Georgia" panose="02040502050405020303" pitchFamily="18" charset="0"/>
              </a:rPr>
              <a:t>Existing economic theories of  poverty traps closely parallel the ecological literature on resilience and resistance: </a:t>
            </a:r>
          </a:p>
          <a:p>
            <a:pPr marL="342900" indent="-342900">
              <a:spcBef>
                <a:spcPct val="15000"/>
              </a:spcBef>
              <a:buFontTx/>
              <a:buChar char="-"/>
            </a:pPr>
            <a:r>
              <a:rPr lang="en-US" altLang="en-US" sz="2400" b="1" dirty="0" smtClean="0">
                <a:latin typeface="Georgia" panose="02040502050405020303" pitchFamily="18" charset="0"/>
              </a:rPr>
              <a:t>similar </a:t>
            </a:r>
            <a:r>
              <a:rPr lang="en-US" altLang="en-US" sz="2400" b="1" dirty="0">
                <a:latin typeface="Georgia" panose="02040502050405020303" pitchFamily="18" charset="0"/>
              </a:rPr>
              <a:t>ODE-based mathematics of dynamical 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systems</a:t>
            </a:r>
          </a:p>
          <a:p>
            <a:pPr marL="342900" indent="-342900">
              <a:spcBef>
                <a:spcPct val="15000"/>
              </a:spcBef>
              <a:buFontTx/>
              <a:buChar char="-"/>
            </a:pPr>
            <a:r>
              <a:rPr lang="en-US" altLang="en-US" sz="2400" b="1" dirty="0" smtClean="0">
                <a:latin typeface="Georgia" panose="02040502050405020303" pitchFamily="18" charset="0"/>
              </a:rPr>
              <a:t>important differences in framing … agency, intrinsic importance of individuals</a:t>
            </a:r>
            <a:endParaRPr lang="en-US" altLang="en-US" sz="2400" b="1" dirty="0">
              <a:latin typeface="Georgia" panose="02040502050405020303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64" y="1150374"/>
            <a:ext cx="3923912" cy="525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52400" y="1219200"/>
            <a:ext cx="3200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Arid and semi-arid lands (ASAL) cover ~ 2/3 of Africa, home to ~20mn pastoralists – who rely on extensive livestock grazing. </a:t>
            </a: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Pastoralist systems adapted to variable climate, but very vulnerable to severe drought events.  Big herd losses cause humanitarian and environmental crisis.</a:t>
            </a:r>
          </a:p>
        </p:txBody>
      </p:sp>
      <p:pic>
        <p:nvPicPr>
          <p:cNvPr id="6147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35" y="1828800"/>
            <a:ext cx="5718330" cy="4288748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East African pastoralists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281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East African pastoralists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33400" y="1054100"/>
            <a:ext cx="7924800" cy="1160463"/>
          </a:xfrm>
          <a:prstGeom prst="rect">
            <a:avLst/>
          </a:prstGeom>
        </p:spPr>
        <p:txBody>
          <a:bodyPr/>
          <a:lstStyle/>
          <a:p>
            <a:pPr marL="34290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Georgia" pitchFamily="18" charset="0"/>
              </a:rPr>
              <a:t>In southern Ethiopia/ northern Kenya, pastoralists face nonlinear, bifurcated herd/wealth dynamics (</a:t>
            </a:r>
            <a:r>
              <a:rPr lang="en-US" sz="2400" kern="0" dirty="0" err="1">
                <a:latin typeface="Georgia" pitchFamily="18" charset="0"/>
              </a:rPr>
              <a:t>Lybbert</a:t>
            </a:r>
            <a:r>
              <a:rPr lang="en-US" sz="2400" kern="0" dirty="0">
                <a:latin typeface="Georgia" pitchFamily="18" charset="0"/>
              </a:rPr>
              <a:t> et al. 2004 </a:t>
            </a:r>
            <a:r>
              <a:rPr lang="en-US" sz="2400" i="1" kern="0" dirty="0">
                <a:latin typeface="Georgia" pitchFamily="18" charset="0"/>
              </a:rPr>
              <a:t>Econ J.</a:t>
            </a:r>
            <a:r>
              <a:rPr lang="en-US" sz="2400" kern="0" dirty="0">
                <a:latin typeface="Georgia" pitchFamily="18" charset="0"/>
              </a:rPr>
              <a:t>):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6" y="2204731"/>
            <a:ext cx="514682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oyHerdingGoa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32" y="4327235"/>
            <a:ext cx="3208867" cy="218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97" y="1689814"/>
            <a:ext cx="3208867" cy="2406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027003"/>
            <a:ext cx="435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Source: </a:t>
            </a:r>
            <a:r>
              <a:rPr lang="en-US" sz="1200" dirty="0" err="1" smtClean="0">
                <a:latin typeface="+mn-lt"/>
              </a:rPr>
              <a:t>Lybbert</a:t>
            </a:r>
            <a:r>
              <a:rPr lang="en-US" sz="1200" dirty="0" smtClean="0">
                <a:latin typeface="+mn-lt"/>
              </a:rPr>
              <a:t> et al. (2004 </a:t>
            </a:r>
            <a:r>
              <a:rPr lang="en-US" sz="1200" i="1" dirty="0" smtClean="0">
                <a:latin typeface="+mn-lt"/>
              </a:rPr>
              <a:t>EJ</a:t>
            </a:r>
            <a:r>
              <a:rPr lang="en-US" sz="1200" dirty="0" smtClean="0">
                <a:latin typeface="+mn-lt"/>
              </a:rPr>
              <a:t>) on </a:t>
            </a:r>
            <a:r>
              <a:rPr lang="en-US" sz="1200" dirty="0" err="1" smtClean="0">
                <a:latin typeface="+mn-lt"/>
              </a:rPr>
              <a:t>Boran</a:t>
            </a:r>
            <a:r>
              <a:rPr lang="en-US" sz="1200" dirty="0" smtClean="0">
                <a:latin typeface="+mn-lt"/>
              </a:rPr>
              <a:t> pastoralists in s. Ethiopia. See also Barrett et al. (2006 </a:t>
            </a:r>
            <a:r>
              <a:rPr lang="en-US" sz="1200" i="1" dirty="0" smtClean="0">
                <a:latin typeface="+mn-lt"/>
              </a:rPr>
              <a:t>JDS</a:t>
            </a:r>
            <a:r>
              <a:rPr lang="en-US" sz="1200" dirty="0" smtClean="0">
                <a:latin typeface="+mn-lt"/>
              </a:rPr>
              <a:t>) among n. Kenyan pastoralists, Santos &amp; Barrett (2011 </a:t>
            </a:r>
            <a:r>
              <a:rPr lang="en-US" sz="1200" i="1" dirty="0" smtClean="0">
                <a:latin typeface="+mn-lt"/>
              </a:rPr>
              <a:t>JDE</a:t>
            </a:r>
            <a:r>
              <a:rPr lang="en-US" sz="1200" dirty="0" smtClean="0">
                <a:latin typeface="+mn-lt"/>
              </a:rPr>
              <a:t>) on s. Ethiopian </a:t>
            </a:r>
            <a:r>
              <a:rPr lang="en-US" sz="1200" dirty="0" err="1" smtClean="0">
                <a:latin typeface="+mn-lt"/>
              </a:rPr>
              <a:t>Boran</a:t>
            </a:r>
            <a:r>
              <a:rPr lang="en-US" sz="1200" dirty="0" smtClean="0">
                <a:latin typeface="+mn-lt"/>
              </a:rPr>
              <a:t>; Santos &amp; Barrett (2016 NBER); 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2973</TotalTime>
  <Words>1225</Words>
  <Application>Microsoft Office PowerPoint</Application>
  <PresentationFormat>On-screen Show (4:3)</PresentationFormat>
  <Paragraphs>171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Times New Roman</vt:lpstr>
      <vt:lpstr>Calibri</vt:lpstr>
      <vt:lpstr>Georgia</vt:lpstr>
      <vt:lpstr>ＭＳ Ｐゴシック</vt:lpstr>
      <vt:lpstr>Courier New</vt:lpstr>
      <vt:lpstr>Custom Design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65</cp:revision>
  <cp:lastPrinted>2016-05-16T13:56:39Z</cp:lastPrinted>
  <dcterms:created xsi:type="dcterms:W3CDTF">2001-03-15T21:53:34Z</dcterms:created>
  <dcterms:modified xsi:type="dcterms:W3CDTF">2016-05-16T13:57:21Z</dcterms:modified>
</cp:coreProperties>
</file>